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49"/>
  </p:notesMasterIdLst>
  <p:handoutMasterIdLst>
    <p:handoutMasterId r:id="rId50"/>
  </p:handoutMasterIdLst>
  <p:sldIdLst>
    <p:sldId id="265" r:id="rId2"/>
    <p:sldId id="293" r:id="rId3"/>
    <p:sldId id="308" r:id="rId4"/>
    <p:sldId id="296" r:id="rId5"/>
    <p:sldId id="297" r:id="rId6"/>
    <p:sldId id="272" r:id="rId7"/>
    <p:sldId id="273" r:id="rId8"/>
    <p:sldId id="301" r:id="rId9"/>
    <p:sldId id="299" r:id="rId10"/>
    <p:sldId id="303" r:id="rId11"/>
    <p:sldId id="305" r:id="rId12"/>
    <p:sldId id="300" r:id="rId13"/>
    <p:sldId id="313" r:id="rId14"/>
    <p:sldId id="302" r:id="rId15"/>
    <p:sldId id="307" r:id="rId16"/>
    <p:sldId id="274" r:id="rId17"/>
    <p:sldId id="275" r:id="rId18"/>
    <p:sldId id="311" r:id="rId19"/>
    <p:sldId id="309" r:id="rId20"/>
    <p:sldId id="310" r:id="rId21"/>
    <p:sldId id="276" r:id="rId22"/>
    <p:sldId id="277" r:id="rId23"/>
    <p:sldId id="328" r:id="rId24"/>
    <p:sldId id="329" r:id="rId25"/>
    <p:sldId id="278" r:id="rId26"/>
    <p:sldId id="279" r:id="rId27"/>
    <p:sldId id="280" r:id="rId28"/>
    <p:sldId id="281" r:id="rId29"/>
    <p:sldId id="282" r:id="rId30"/>
    <p:sldId id="283" r:id="rId31"/>
    <p:sldId id="314" r:id="rId32"/>
    <p:sldId id="268" r:id="rId33"/>
    <p:sldId id="269" r:id="rId34"/>
    <p:sldId id="285" r:id="rId35"/>
    <p:sldId id="326" r:id="rId36"/>
    <p:sldId id="317" r:id="rId37"/>
    <p:sldId id="321" r:id="rId38"/>
    <p:sldId id="322" r:id="rId39"/>
    <p:sldId id="323" r:id="rId40"/>
    <p:sldId id="324" r:id="rId41"/>
    <p:sldId id="287" r:id="rId42"/>
    <p:sldId id="325" r:id="rId43"/>
    <p:sldId id="288" r:id="rId44"/>
    <p:sldId id="289" r:id="rId45"/>
    <p:sldId id="290" r:id="rId46"/>
    <p:sldId id="291" r:id="rId47"/>
    <p:sldId id="292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0429" autoAdjust="0"/>
    <p:restoredTop sz="94291" autoAdjust="0"/>
  </p:normalViewPr>
  <p:slideViewPr>
    <p:cSldViewPr snapToGrid="0" showGuides="1">
      <p:cViewPr varScale="1">
        <p:scale>
          <a:sx n="83" d="100"/>
          <a:sy n="83" d="100"/>
        </p:scale>
        <p:origin x="821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2979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CDEC5-C268-4659-B5EC-7853D6948864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3B82A-1966-40C3-B134-4D75DAF7D552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0C25C-45DF-41AF-AFD6-C57CDE384B91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BD2A-D87A-4551-884A-0B3643787484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835-8AA4-4553-931E-CE915766526A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B673-6BC3-4549-B116-175E7B363C8F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17E8-EB42-4ABE-9F0A-17B8697DA491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CF1D-4096-4ACA-8C0D-F4FA9ABE1469}" type="datetime1">
              <a:rPr lang="en-US" smtClean="0"/>
              <a:t>3/11/2022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9A4C-CE4C-4C06-B3B3-59698E8AD247}" type="datetime1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E0112-6601-40CA-A33C-EFADFACE5511}" type="datetime1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5CFD-CD8D-4D42-8799-DD6D6EF49173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EFC6-2179-40B6-8E67-EDBB00F9B139}" type="datetime1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A3686AD-779D-4D87-9588-29E071F7E895}" type="datetime1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4FC672-C471-4DE1-8A49-42307BFF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35" y="360665"/>
            <a:ext cx="3513600" cy="5923908"/>
          </a:xfrm>
          <a:prstGeom prst="rect">
            <a:avLst/>
          </a:prstGeom>
          <a:effectLst>
            <a:reflection endPos="0" dist="508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0599" y="827426"/>
            <a:ext cx="8021053" cy="3596027"/>
          </a:xfrm>
        </p:spPr>
        <p:txBody>
          <a:bodyPr anchor="ctr">
            <a:noAutofit/>
          </a:bodyPr>
          <a:lstStyle/>
          <a:p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TRAINING OF CORE TRAINERS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CLINICAL PRACTICE GUIDELINES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  <a:t>MANAGEMENT OF </a:t>
            </a:r>
            <a:br>
              <a:rPr lang="en-MY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BREAST CANCER </a:t>
            </a:r>
            <a:b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(THIRD EDITION)</a:t>
            </a:r>
            <a:endParaRPr lang="en-MY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012" y="4638669"/>
            <a:ext cx="8021053" cy="1655762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C0066"/>
                </a:solidFill>
                <a:latin typeface="+mj-lt"/>
              </a:rPr>
              <a:t>CASE DISCUSSION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7622-5109-4FEF-95A2-C0A046F9A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B9878E-DFBF-4139-B582-6CEA1D56B6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9C6C61-4606-2F45-B2F3-61B127199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628370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2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Risk factors: Modifiable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099EB-0F6F-5E4F-963B-0F8AA7CF1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965" y="2407534"/>
            <a:ext cx="10397836" cy="4752975"/>
          </a:xfrm>
        </p:spPr>
        <p:txBody>
          <a:bodyPr>
            <a:normAutofit/>
          </a:bodyPr>
          <a:lstStyle/>
          <a:p>
            <a:r>
              <a:rPr lang="en-MY" sz="4000" b="1" dirty="0">
                <a:latin typeface="+mj-lt"/>
              </a:rPr>
              <a:t>Reproductive factors </a:t>
            </a:r>
            <a:endParaRPr lang="en-MY" sz="4000" dirty="0">
              <a:latin typeface="+mj-lt"/>
            </a:endParaRP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3600" dirty="0">
                <a:latin typeface="+mj-lt"/>
              </a:rPr>
              <a:t>Nulliparity increases risk of luminal tumour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3600" dirty="0">
                <a:latin typeface="+mj-lt"/>
              </a:rPr>
              <a:t>Lack of breastfeeding history increases the risk of all molecular subtypes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3600" dirty="0">
                <a:latin typeface="+mj-lt"/>
              </a:rPr>
              <a:t>Older age at first live childbirth</a:t>
            </a:r>
            <a:endParaRPr lang="en-US" sz="36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DF1D1-A7AA-804F-B790-F557B83EA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298936-BCDD-4C2E-8DC1-0C53E53A6473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35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923209-56FF-4287-9B2A-1A5E8C93B0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9C6C61-4606-2F45-B2F3-61B127199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2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Risk factors: Modifiable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099EB-0F6F-5E4F-963B-0F8AA7CF1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425" y="1869192"/>
            <a:ext cx="10397848" cy="5184775"/>
          </a:xfrm>
        </p:spPr>
        <p:txBody>
          <a:bodyPr>
            <a:normAutofit/>
          </a:bodyPr>
          <a:lstStyle/>
          <a:p>
            <a:r>
              <a:rPr lang="en-MY" sz="3600" b="1" dirty="0">
                <a:latin typeface="+mj-lt"/>
              </a:rPr>
              <a:t>Hormonal factors </a:t>
            </a:r>
            <a:endParaRPr lang="en-MY" sz="3600" dirty="0">
              <a:latin typeface="+mj-lt"/>
            </a:endParaRP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2800" dirty="0">
                <a:latin typeface="+mj-lt"/>
              </a:rPr>
              <a:t>Oral contraceptives (OC) have a small risk of breast cancer 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2800" dirty="0">
                <a:latin typeface="+mj-lt"/>
              </a:rPr>
              <a:t>Current OC use, ≥10 years duration of OC use &amp; &lt;10 years since last use are associated with pre-menopausal breast cancer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2800" dirty="0">
                <a:latin typeface="+mj-lt"/>
              </a:rPr>
              <a:t>Progestogen OC use ≥5 years is associated with </a:t>
            </a:r>
            <a:r>
              <a:rPr lang="en-MY" sz="2800" dirty="0" err="1">
                <a:latin typeface="+mj-lt"/>
              </a:rPr>
              <a:t>Estrogen</a:t>
            </a:r>
            <a:r>
              <a:rPr lang="en-MY" sz="2800" dirty="0">
                <a:latin typeface="+mj-lt"/>
              </a:rPr>
              <a:t> Receptor Positive (ER+) breast cancer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2800" dirty="0">
                <a:latin typeface="+mj-lt"/>
              </a:rPr>
              <a:t>Combination hormone replacement therapy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2800" dirty="0">
                <a:latin typeface="+mj-lt"/>
              </a:rPr>
              <a:t>Unopposed oestrogen use in hysterectomised women, only after longer term use (&gt;15 years)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DF1D1-A7AA-804F-B790-F557B83EA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8E2D77-0E88-433C-81AB-41C535349F51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63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BE27289-4C77-41BC-B466-7703926BF1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9C6C61-4606-2F45-B2F3-61B127199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628370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2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Risk factors: Modifiable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DF1D1-A7AA-804F-B790-F557B83EA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12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E63FA3-D8F8-0945-A06C-F6178705B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236" y="2412347"/>
            <a:ext cx="10487891" cy="3991927"/>
          </a:xfrm>
        </p:spPr>
        <p:txBody>
          <a:bodyPr>
            <a:normAutofit/>
          </a:bodyPr>
          <a:lstStyle/>
          <a:p>
            <a:pPr lvl="0"/>
            <a:r>
              <a:rPr lang="en-MY" sz="4000" b="1" dirty="0">
                <a:latin typeface="+mj-lt"/>
              </a:rPr>
              <a:t>Lifestyle 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3600" dirty="0">
                <a:latin typeface="+mj-lt"/>
              </a:rPr>
              <a:t>Overweight or obese increases the risk of post-menopausal breast cancer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3600" dirty="0">
                <a:latin typeface="+mj-lt"/>
              </a:rPr>
              <a:t>Alcohol (especially beer) consumed &gt;10 g/day especially among post-menopausal women</a:t>
            </a:r>
            <a:endParaRPr lang="en-US" sz="3600" dirty="0">
              <a:latin typeface="+mj-lt"/>
            </a:endParaRPr>
          </a:p>
          <a:p>
            <a:endParaRPr lang="en-US" dirty="0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C9DE5B9B-345E-814E-A2B5-6D6AD3BD1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3525" y="75834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0C3F20-541C-442F-9F03-BA3E1DC3B227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27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6715C49-8604-40E2-A567-3AF6CEA2A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9C6C61-4606-2F45-B2F3-61B127199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235819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2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Risk factors: Modifiable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DF1D1-A7AA-804F-B790-F557B83EA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13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E63FA3-D8F8-0945-A06C-F6178705B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092" y="1257787"/>
            <a:ext cx="10075950" cy="3305175"/>
          </a:xfrm>
        </p:spPr>
        <p:txBody>
          <a:bodyPr>
            <a:normAutofit/>
          </a:bodyPr>
          <a:lstStyle/>
          <a:p>
            <a:pPr lvl="0"/>
            <a:r>
              <a:rPr lang="en-MY" sz="3200" b="1" dirty="0">
                <a:latin typeface="+mj-lt"/>
              </a:rPr>
              <a:t>Lifestyle </a:t>
            </a:r>
            <a:endParaRPr lang="en-MY" sz="3200" dirty="0">
              <a:latin typeface="+mj-lt"/>
            </a:endParaRP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dirty="0">
                <a:latin typeface="+mj-lt"/>
              </a:rPr>
              <a:t>Physical activity measured in metabolic equivalent of task (MET) minutes/week shows dose-dependent effect on risk of breast cancer. The higher the MET, the lower the risk as shown below.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dirty="0">
                <a:latin typeface="+mj-lt"/>
              </a:rPr>
              <a:t>World Health Organization recommends at least 600 MET minutes of total activity (irrespective of domains) per week for health benefits; e.g. about 150 minutes/week of brisk walking or 75 minutes/week of running.</a:t>
            </a:r>
          </a:p>
          <a:p>
            <a:endParaRPr lang="en-MY" dirty="0"/>
          </a:p>
          <a:p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0191211-8B15-5A40-BECD-FEDB12AFED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464007"/>
              </p:ext>
            </p:extLst>
          </p:nvPr>
        </p:nvGraphicFramePr>
        <p:xfrm>
          <a:off x="749299" y="4297756"/>
          <a:ext cx="10292773" cy="24161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75568">
                  <a:extLst>
                    <a:ext uri="{9D8B030D-6E8A-4147-A177-3AD203B41FA5}">
                      <a16:colId xmlns:a16="http://schemas.microsoft.com/office/drawing/2014/main" val="3624750591"/>
                    </a:ext>
                  </a:extLst>
                </a:gridCol>
                <a:gridCol w="5217205">
                  <a:extLst>
                    <a:ext uri="{9D8B030D-6E8A-4147-A177-3AD203B41FA5}">
                      <a16:colId xmlns:a16="http://schemas.microsoft.com/office/drawing/2014/main" val="633920214"/>
                    </a:ext>
                  </a:extLst>
                </a:gridCol>
              </a:tblGrid>
              <a:tr h="483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Physical activity in MET minutes/week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Pooled RR (95% CI) of breast cancer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86247118"/>
                  </a:ext>
                </a:extLst>
              </a:tr>
              <a:tr h="483235"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&lt;600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lvl="1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Reference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396372466"/>
                  </a:ext>
                </a:extLst>
              </a:tr>
              <a:tr h="483235"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600 - 3999 (low active)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lvl="1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0.967 (0.937 to 0.998)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40809303"/>
                  </a:ext>
                </a:extLst>
              </a:tr>
              <a:tr h="483235"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4000 - 7999 (moderately active)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lvl="1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0.941 (0.904 to 0.981)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67930355"/>
                  </a:ext>
                </a:extLst>
              </a:tr>
              <a:tr h="483235"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≥8000 (highly active)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lvl="1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000" dirty="0">
                          <a:effectLst/>
                          <a:latin typeface="+mj-lt"/>
                        </a:rPr>
                        <a:t>0.863 (0.829 to 0.900) </a:t>
                      </a:r>
                      <a:endParaRPr lang="en-MY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52884556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C9DE5B9B-345E-814E-A2B5-6D6AD3BD1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3525" y="75834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8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3DAD3B-B7C6-4651-B8CD-E14D126FD3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9C6C61-4606-2F45-B2F3-61B127199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656080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2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Risk factors: Modifiable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DF1D1-A7AA-804F-B790-F557B83EA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14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E63FA3-D8F8-0945-A06C-F6178705B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425" y="2421385"/>
            <a:ext cx="10383993" cy="4351338"/>
          </a:xfrm>
        </p:spPr>
        <p:txBody>
          <a:bodyPr>
            <a:normAutofit/>
          </a:bodyPr>
          <a:lstStyle/>
          <a:p>
            <a:pPr lvl="0"/>
            <a:r>
              <a:rPr lang="en-MY" sz="3600" b="1" dirty="0">
                <a:latin typeface="+mj-lt"/>
              </a:rPr>
              <a:t>Radiation exposure </a:t>
            </a:r>
            <a:endParaRPr lang="en-MY" sz="360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MY" sz="3200" dirty="0">
                <a:latin typeface="+mj-lt"/>
              </a:rPr>
              <a:t>Multiple exposures of therapeutic radiation to the chest for cancer at an early age e.g. Hodgkin’s disease pose a high risk of developing breast cancer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MY" sz="3200" dirty="0">
                <a:latin typeface="+mj-lt"/>
              </a:rPr>
              <a:t>Radiotherapy for breast cancer treatment increases risk of contralateral breast cancer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62E204-A4EC-4EA0-AA1B-2EB721A501B1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33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BA5448-988B-43AD-A932-F75BC0227A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EFB5F8B-2400-460F-9B99-135E43B5792F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92D296-7F53-8C4C-8890-47A36B5E8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Specific symptoms (&amp; signs)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7DBD4-A600-A74E-95BC-3CAE4D1BF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655" y="1853329"/>
            <a:ext cx="10390910" cy="4664034"/>
          </a:xfrm>
        </p:spPr>
        <p:txBody>
          <a:bodyPr>
            <a:normAutofit fontScale="25000" lnSpcReduction="20000"/>
          </a:bodyPr>
          <a:lstStyle/>
          <a:p>
            <a:r>
              <a:rPr lang="en-MY" sz="11200" dirty="0">
                <a:latin typeface="+mj-lt"/>
              </a:rPr>
              <a:t>General signs &amp; symptoms: </a:t>
            </a:r>
          </a:p>
          <a:p>
            <a:pPr marL="263525" lvl="1" indent="0">
              <a:buNone/>
            </a:pPr>
            <a:r>
              <a:rPr lang="en-MY" sz="9600" dirty="0">
                <a:latin typeface="+mj-lt"/>
              </a:rPr>
              <a:t>– palpable mass         – breast pain       – nipple discharge </a:t>
            </a:r>
          </a:p>
          <a:p>
            <a:endParaRPr lang="en-MY" sz="8000" dirty="0">
              <a:latin typeface="+mj-lt"/>
            </a:endParaRPr>
          </a:p>
          <a:p>
            <a:r>
              <a:rPr lang="en-MY" sz="11200" dirty="0">
                <a:latin typeface="+mj-lt"/>
              </a:rPr>
              <a:t>Signs of malignancy:</a:t>
            </a:r>
          </a:p>
          <a:p>
            <a:pPr marL="263525" lvl="1" indent="0">
              <a:buNone/>
            </a:pPr>
            <a:r>
              <a:rPr lang="en-MY" sz="9600" dirty="0">
                <a:latin typeface="+mj-lt"/>
              </a:rPr>
              <a:t>– hard &amp; fixed mass breast pain           – asymmetric thickening/nodularity </a:t>
            </a:r>
          </a:p>
          <a:p>
            <a:pPr marL="263525" lvl="1" indent="0">
              <a:buNone/>
            </a:pPr>
            <a:r>
              <a:rPr lang="en-MY" sz="9600" dirty="0">
                <a:latin typeface="+mj-lt"/>
              </a:rPr>
              <a:t>– skin changes</a:t>
            </a:r>
          </a:p>
          <a:p>
            <a:pPr marL="539750" lvl="2" indent="-96838">
              <a:buNone/>
            </a:pPr>
            <a:r>
              <a:rPr lang="en-MY" sz="8000" dirty="0">
                <a:latin typeface="+mj-lt"/>
                <a:sym typeface="Webdings" panose="05030102010509060703" pitchFamily="18" charset="2"/>
              </a:rPr>
              <a:t></a:t>
            </a:r>
            <a:r>
              <a:rPr lang="en-MY" sz="8000" dirty="0">
                <a:latin typeface="+mj-lt"/>
              </a:rPr>
              <a:t>erythema         </a:t>
            </a:r>
            <a:r>
              <a:rPr lang="en-MY" sz="8000" dirty="0">
                <a:latin typeface="+mj-lt"/>
                <a:sym typeface="Webdings" panose="05030102010509060703" pitchFamily="18" charset="2"/>
              </a:rPr>
              <a:t></a:t>
            </a:r>
            <a:r>
              <a:rPr lang="en-MY" sz="8000" dirty="0">
                <a:latin typeface="+mj-lt"/>
              </a:rPr>
              <a:t>nipple excoriation          </a:t>
            </a:r>
            <a:r>
              <a:rPr lang="en-MY" sz="8000" dirty="0">
                <a:latin typeface="+mj-lt"/>
                <a:sym typeface="Webdings" panose="05030102010509060703" pitchFamily="18" charset="2"/>
              </a:rPr>
              <a:t></a:t>
            </a:r>
            <a:r>
              <a:rPr lang="en-MY" sz="8000" dirty="0">
                <a:latin typeface="+mj-lt"/>
              </a:rPr>
              <a:t>scaling or eczema </a:t>
            </a:r>
          </a:p>
          <a:p>
            <a:pPr marL="539750" lvl="2" indent="-96838">
              <a:buNone/>
            </a:pPr>
            <a:r>
              <a:rPr lang="en-MY" sz="8000" dirty="0">
                <a:latin typeface="+mj-lt"/>
                <a:sym typeface="Webdings" panose="05030102010509060703" pitchFamily="18" charset="2"/>
              </a:rPr>
              <a:t></a:t>
            </a:r>
            <a:r>
              <a:rPr lang="en-MY" sz="8000" dirty="0">
                <a:latin typeface="+mj-lt"/>
              </a:rPr>
              <a:t>skin ulcer        </a:t>
            </a:r>
            <a:r>
              <a:rPr lang="en-MY" sz="8000" dirty="0">
                <a:latin typeface="+mj-lt"/>
                <a:sym typeface="Webdings" panose="05030102010509060703" pitchFamily="18" charset="2"/>
              </a:rPr>
              <a:t></a:t>
            </a:r>
            <a:r>
              <a:rPr lang="en-MY" sz="8000" dirty="0">
                <a:latin typeface="+mj-lt"/>
              </a:rPr>
              <a:t>satellite skin nodule </a:t>
            </a:r>
          </a:p>
          <a:p>
            <a:pPr marL="442913" indent="-179388">
              <a:lnSpc>
                <a:spcPct val="120000"/>
              </a:lnSpc>
              <a:buFont typeface="Cambria" panose="02040503050406030204" pitchFamily="18" charset="0"/>
              <a:buChar char="–"/>
            </a:pPr>
            <a:r>
              <a:rPr lang="en-MY" sz="11200" dirty="0">
                <a:latin typeface="+mj-lt"/>
              </a:rPr>
              <a:t> </a:t>
            </a:r>
            <a:r>
              <a:rPr lang="en-MY" sz="9600" dirty="0">
                <a:latin typeface="+mj-lt"/>
              </a:rPr>
              <a:t>blood-stained nipple discharge</a:t>
            </a:r>
          </a:p>
          <a:p>
            <a:pPr marL="442913" indent="-179388">
              <a:lnSpc>
                <a:spcPct val="120000"/>
              </a:lnSpc>
              <a:buFont typeface="Cambria" panose="02040503050406030204" pitchFamily="18" charset="0"/>
              <a:buChar char="–"/>
            </a:pPr>
            <a:r>
              <a:rPr lang="en-MY" sz="9600" dirty="0">
                <a:latin typeface="+mj-lt"/>
              </a:rPr>
              <a:t>axillary mass</a:t>
            </a:r>
          </a:p>
          <a:p>
            <a:pPr marL="442913" indent="-179388">
              <a:lnSpc>
                <a:spcPct val="120000"/>
              </a:lnSpc>
              <a:buFont typeface="Cambria" panose="02040503050406030204" pitchFamily="18" charset="0"/>
              <a:buChar char="–"/>
            </a:pPr>
            <a:r>
              <a:rPr lang="en-MY" sz="9600" dirty="0">
                <a:latin typeface="+mj-lt"/>
              </a:rPr>
              <a:t>image-detected suspicious lesion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00765-FE18-A341-9B4B-66078E174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43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8CDCDC6-9863-460B-9A6B-230DEB31CE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943100" y="637763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85838" y="2136817"/>
            <a:ext cx="10471871" cy="4066227"/>
          </a:xfrm>
        </p:spPr>
        <p:txBody>
          <a:bodyPr>
            <a:normAutofit fontScale="85000" lnSpcReduction="20000"/>
          </a:bodyPr>
          <a:lstStyle/>
          <a:p>
            <a:r>
              <a:rPr lang="en-US" sz="3800" dirty="0">
                <a:latin typeface="+mj-lt"/>
              </a:rPr>
              <a:t>Patient attained menarche at 10 years old.</a:t>
            </a:r>
          </a:p>
          <a:p>
            <a:r>
              <a:rPr lang="en-US" sz="3800" dirty="0">
                <a:latin typeface="+mj-lt"/>
              </a:rPr>
              <a:t>She had her first child at 36 years old.</a:t>
            </a:r>
          </a:p>
          <a:p>
            <a:r>
              <a:rPr lang="en-US" sz="3800" dirty="0">
                <a:latin typeface="+mj-lt"/>
              </a:rPr>
              <a:t>She was on combined oral contraceptive pill &amp; did not breastfeed all her children.</a:t>
            </a:r>
          </a:p>
          <a:p>
            <a:r>
              <a:rPr lang="en-US" sz="3800" dirty="0">
                <a:latin typeface="+mj-lt"/>
              </a:rPr>
              <a:t>Breast examination reveals no abnormality &amp; no axillary lymph nodes felt.</a:t>
            </a:r>
          </a:p>
          <a:p>
            <a:endParaRPr lang="en-US" sz="2600" i="1" dirty="0">
              <a:effectLst/>
              <a:latin typeface="+mj-lt"/>
            </a:endParaRPr>
          </a:p>
          <a:p>
            <a:pPr marL="0" indent="0">
              <a:buNone/>
            </a:pPr>
            <a:r>
              <a:rPr lang="en-US" sz="3800" b="1" dirty="0">
                <a:solidFill>
                  <a:srgbClr val="CC0066"/>
                </a:solidFill>
                <a:latin typeface="+mj-lt"/>
              </a:rPr>
              <a:t>Question 3</a:t>
            </a:r>
          </a:p>
          <a:p>
            <a:r>
              <a:rPr lang="en-US" sz="3800" dirty="0">
                <a:latin typeface="+mj-lt"/>
              </a:rPr>
              <a:t>What is your next step of management?</a:t>
            </a:r>
            <a:endParaRPr lang="en-US" sz="3800" i="1" dirty="0">
              <a:effectLst/>
              <a:latin typeface="+mj-lt"/>
            </a:endParaRPr>
          </a:p>
          <a:p>
            <a:endParaRPr lang="en-MY" sz="3600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E697C0-D18A-491F-A00C-09763DB5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8190D5-D913-4EBE-8B5A-F4E74909D216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1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B41E253-866B-49E0-8EFB-DCA06CCE7B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43524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3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4" y="2146888"/>
            <a:ext cx="10252375" cy="4351338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As the patient is asymptomatic &amp; has no palpable lump or axillary mass, &amp; since she requests for breast cancer screening, mammography is offered.</a:t>
            </a:r>
            <a:endParaRPr lang="en-MY" sz="4000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F1E4E1-892E-4895-ABDF-FB8E460CB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9AAD43-7D68-429F-81E0-1FF537C92DC7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81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78982D0-A65A-4855-99E3-3920395A2F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943100" y="642944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85850" y="2149359"/>
            <a:ext cx="10267950" cy="4081395"/>
          </a:xfrm>
        </p:spPr>
        <p:txBody>
          <a:bodyPr>
            <a:noAutofit/>
          </a:bodyPr>
          <a:lstStyle/>
          <a:p>
            <a:r>
              <a:rPr lang="en-US" sz="3600" dirty="0">
                <a:latin typeface="+mj-lt"/>
              </a:rPr>
              <a:t>Patient undergoes mammography &amp; it is reported as BIRADs 2. </a:t>
            </a:r>
          </a:p>
          <a:p>
            <a:r>
              <a:rPr lang="en-US" sz="3600" dirty="0">
                <a:effectLst/>
                <a:latin typeface="+mj-lt"/>
              </a:rPr>
              <a:t>She </a:t>
            </a:r>
            <a:r>
              <a:rPr lang="en-US" sz="3600" dirty="0">
                <a:latin typeface="+mj-lt"/>
              </a:rPr>
              <a:t>i</a:t>
            </a:r>
            <a:r>
              <a:rPr lang="en-US" sz="3600" dirty="0">
                <a:effectLst/>
                <a:latin typeface="+mj-lt"/>
              </a:rPr>
              <a:t>s advised to go to the </a:t>
            </a:r>
            <a:r>
              <a:rPr lang="en-US" sz="3600" dirty="0" err="1">
                <a:effectLst/>
                <a:latin typeface="+mj-lt"/>
              </a:rPr>
              <a:t>Klinik</a:t>
            </a:r>
            <a:r>
              <a:rPr lang="en-US" sz="3600" dirty="0">
                <a:effectLst/>
                <a:latin typeface="+mj-lt"/>
              </a:rPr>
              <a:t> Kesihatan for regular clinical breast examination annually.</a:t>
            </a:r>
          </a:p>
          <a:p>
            <a:r>
              <a:rPr lang="en-US" sz="3600" dirty="0">
                <a:latin typeface="+mj-lt"/>
              </a:rPr>
              <a:t>However, she defaults follow-up after 2 years of regular visits.</a:t>
            </a:r>
            <a:endParaRPr lang="en-MY" sz="3600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E697C0-D18A-491F-A00C-09763DB5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459A80-D64B-49EB-BA2E-82262E5A56FB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35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29E7CE-0812-429F-ACB6-223A62A4CC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943100" y="637320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83673" y="2135055"/>
            <a:ext cx="10501745" cy="4265745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+mj-lt"/>
              </a:rPr>
              <a:t>She later comes back at age 52 years old with a breast lump.</a:t>
            </a:r>
          </a:p>
          <a:p>
            <a:r>
              <a:rPr lang="en-US" sz="3200" dirty="0">
                <a:latin typeface="+mj-lt"/>
              </a:rPr>
              <a:t>Breast examination reveals: 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</a:rPr>
              <a:t>a painless irregular right breast lump measuring 2.0x1.0 cm, palpable at upper outer quadrant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</a:rPr>
              <a:t>no palpable axillary lymph nodes felt</a:t>
            </a:r>
          </a:p>
          <a:p>
            <a:pPr marL="0" lvl="1" indent="0">
              <a:buNone/>
            </a:pPr>
            <a:endParaRPr lang="en-US" sz="2000" dirty="0">
              <a:latin typeface="+mj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CC0066"/>
                </a:solidFill>
                <a:latin typeface="+mj-lt"/>
              </a:rPr>
              <a:t>Question 4</a:t>
            </a:r>
            <a:endParaRPr lang="en-US" sz="3200" i="1" dirty="0">
              <a:effectLst/>
              <a:latin typeface="+mj-lt"/>
            </a:endParaRPr>
          </a:p>
          <a:p>
            <a:r>
              <a:rPr lang="en-US" sz="3200" dirty="0">
                <a:latin typeface="+mj-lt"/>
              </a:rPr>
              <a:t>What is your next step of management?</a:t>
            </a:r>
            <a:endParaRPr lang="en-MY" sz="3200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E697C0-D18A-491F-A00C-09763DB5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19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D71258-579D-4DC6-8101-F0B8526CA0C4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7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9DA25-34C2-49CC-A9E6-3DCDDB8BF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32B0B2-B7AA-47E1-BE2D-715939259B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CC0066"/>
                </a:solidFill>
              </a:rPr>
              <a:t>CASE 1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6455D8C-33A0-4C31-8552-3F40E10E14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ABCB0-184B-4423-AADF-8E4A75C6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79D248-4460-4336-96A8-68EA3E46791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83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2A7530E-8A09-4DE6-86EE-60BA0CC255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14515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4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28700" y="2130435"/>
            <a:ext cx="10325100" cy="135514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Refer to breast/surgical clinic &amp; be seen within 2 weeks.</a:t>
            </a:r>
            <a:r>
              <a:rPr lang="en-US" sz="3600" b="1" dirty="0">
                <a:latin typeface="+mj-lt"/>
              </a:rPr>
              <a:t> </a:t>
            </a:r>
          </a:p>
          <a:p>
            <a:pPr marL="0" indent="0">
              <a:buNone/>
            </a:pPr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F1E4E1-892E-4895-ABDF-FB8E460CB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20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A60761-E603-48A2-925E-802EDB6C7104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05FB73-A649-4D48-A761-0338AB14B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" y="3403054"/>
            <a:ext cx="10082126" cy="2618753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715CDA0-4C25-4A0C-8163-B73DE2BA05A0}"/>
              </a:ext>
            </a:extLst>
          </p:cNvPr>
          <p:cNvSpPr/>
          <p:nvPr/>
        </p:nvSpPr>
        <p:spPr>
          <a:xfrm>
            <a:off x="1746913" y="4654509"/>
            <a:ext cx="7137779" cy="44696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96650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CC8DFFF-23A3-411D-BFE9-0E0E86DFF4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17174" y="625883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Question 5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6" y="2102725"/>
            <a:ext cx="10245448" cy="4351338"/>
          </a:xfrm>
        </p:spPr>
        <p:txBody>
          <a:bodyPr/>
          <a:lstStyle/>
          <a:p>
            <a:r>
              <a:rPr lang="en-US" sz="4000" dirty="0">
                <a:latin typeface="+mj-lt"/>
              </a:rPr>
              <a:t>As a doctor seeing this patient in the surgical/breast clinic, what is your further plan? </a:t>
            </a:r>
            <a:endParaRPr lang="en-MY" sz="4000" dirty="0">
              <a:latin typeface="+mj-lt"/>
            </a:endParaRPr>
          </a:p>
          <a:p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DCF905-44D4-4DDE-AE53-F74A85925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21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38F7FB-6DD7-4446-95CF-EFC2E291B777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69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FC4EDE0-6711-47B1-A29C-3D84C6CC13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6073" y="2144288"/>
            <a:ext cx="10217727" cy="4351338"/>
          </a:xfrm>
        </p:spPr>
        <p:txBody>
          <a:bodyPr/>
          <a:lstStyle/>
          <a:p>
            <a:r>
              <a:rPr lang="en-US" sz="4000" dirty="0">
                <a:latin typeface="+mj-lt"/>
              </a:rPr>
              <a:t>To do triple assessment</a:t>
            </a:r>
          </a:p>
          <a:p>
            <a:pPr lvl="1"/>
            <a:r>
              <a:rPr lang="en-US" sz="3600" dirty="0">
                <a:latin typeface="+mj-lt"/>
              </a:rPr>
              <a:t>Clinical examination </a:t>
            </a:r>
          </a:p>
          <a:p>
            <a:pPr lvl="1"/>
            <a:r>
              <a:rPr lang="en-US" sz="3600" dirty="0">
                <a:latin typeface="+mj-lt"/>
              </a:rPr>
              <a:t>Imaging</a:t>
            </a:r>
          </a:p>
          <a:p>
            <a:pPr lvl="1"/>
            <a:r>
              <a:rPr lang="en-US" sz="3600" dirty="0">
                <a:latin typeface="+mj-lt"/>
              </a:rPr>
              <a:t>Tissue diagnosis</a:t>
            </a:r>
          </a:p>
          <a:p>
            <a:pPr marL="0" indent="0">
              <a:buNone/>
            </a:pPr>
            <a:r>
              <a:rPr lang="en-US" sz="4400" b="1" dirty="0">
                <a:solidFill>
                  <a:srgbClr val="FF0000"/>
                </a:solidFill>
                <a:latin typeface="+mj-lt"/>
              </a:rPr>
              <a:t>  </a:t>
            </a:r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02EB9F-8F47-469E-A4DD-6C8D5A94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22</a:t>
            </a:fld>
            <a:endParaRPr lang="en-US"/>
          </a:p>
        </p:txBody>
      </p:sp>
      <p:sp>
        <p:nvSpPr>
          <p:cNvPr id="15" name="Title 12">
            <a:extLst>
              <a:ext uri="{FF2B5EF4-FFF2-40B4-BE49-F238E27FC236}">
                <a16:creationId xmlns:a16="http://schemas.microsoft.com/office/drawing/2014/main" id="{60DC0F1E-4FAA-4B5C-A2C4-D9C8844BD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174" y="639738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5AE4C4-0950-447A-8D01-EC30CE44BB35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26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FC4EDE0-6711-47B1-A29C-3D84C6CC13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36073" y="2144288"/>
            <a:ext cx="10217727" cy="4351338"/>
          </a:xfrm>
        </p:spPr>
        <p:txBody>
          <a:bodyPr/>
          <a:lstStyle/>
          <a:p>
            <a:r>
              <a:rPr lang="en-US" sz="4000" dirty="0">
                <a:latin typeface="+mj-lt"/>
              </a:rPr>
              <a:t>Interpret the imaging study below.</a:t>
            </a:r>
          </a:p>
          <a:p>
            <a:pPr marL="0" indent="0">
              <a:buNone/>
            </a:pPr>
            <a:r>
              <a:rPr lang="en-US" sz="4400" b="1" dirty="0">
                <a:solidFill>
                  <a:srgbClr val="FF0000"/>
                </a:solidFill>
                <a:latin typeface="+mj-lt"/>
              </a:rPr>
              <a:t>  </a:t>
            </a:r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02EB9F-8F47-469E-A4DD-6C8D5A94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23</a:t>
            </a:fld>
            <a:endParaRPr lang="en-US"/>
          </a:p>
        </p:txBody>
      </p:sp>
      <p:pic>
        <p:nvPicPr>
          <p:cNvPr id="7" name="Content Placeholder 7" descr="L CC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9" t="8944" r="49130" b="12934"/>
          <a:stretch/>
        </p:blipFill>
        <p:spPr>
          <a:xfrm>
            <a:off x="4146634" y="3089561"/>
            <a:ext cx="1569118" cy="3110836"/>
          </a:xfrm>
          <a:prstGeom prst="rect">
            <a:avLst/>
          </a:prstGeom>
        </p:spPr>
      </p:pic>
      <p:pic>
        <p:nvPicPr>
          <p:cNvPr id="8" name="Content Placeholder 6" descr="R CC ROZITA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77" t="6941" b="14071"/>
          <a:stretch/>
        </p:blipFill>
        <p:spPr>
          <a:xfrm>
            <a:off x="2592599" y="3074811"/>
            <a:ext cx="1527012" cy="3110836"/>
          </a:xfrm>
          <a:prstGeom prst="rect">
            <a:avLst/>
          </a:prstGeom>
        </p:spPr>
      </p:pic>
      <p:pic>
        <p:nvPicPr>
          <p:cNvPr id="9" name="Picture 8" descr="RT MLO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02" t="25489" b="5161"/>
          <a:stretch/>
        </p:blipFill>
        <p:spPr>
          <a:xfrm>
            <a:off x="6917004" y="3068624"/>
            <a:ext cx="1867553" cy="3112968"/>
          </a:xfrm>
          <a:prstGeom prst="rect">
            <a:avLst/>
          </a:prstGeom>
        </p:spPr>
      </p:pic>
      <p:pic>
        <p:nvPicPr>
          <p:cNvPr id="10" name="Picture 9" descr="L MLO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75" r="40271" b="6307"/>
          <a:stretch/>
        </p:blipFill>
        <p:spPr>
          <a:xfrm>
            <a:off x="8812935" y="3068623"/>
            <a:ext cx="1914070" cy="3117613"/>
          </a:xfrm>
          <a:prstGeom prst="rect">
            <a:avLst/>
          </a:prstGeom>
        </p:spPr>
      </p:pic>
      <p:sp>
        <p:nvSpPr>
          <p:cNvPr id="15" name="Title 12">
            <a:extLst>
              <a:ext uri="{FF2B5EF4-FFF2-40B4-BE49-F238E27FC236}">
                <a16:creationId xmlns:a16="http://schemas.microsoft.com/office/drawing/2014/main" id="{60DC0F1E-4FAA-4B5C-A2C4-D9C8844BD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174" y="639738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Question 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5AE4C4-0950-447A-8D01-EC30CE44BB35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07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85707-349E-497F-BD7A-29E7EE84B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542" y="1847273"/>
            <a:ext cx="9791700" cy="3988495"/>
          </a:xfrm>
        </p:spPr>
        <p:txBody>
          <a:bodyPr>
            <a:normAutofit/>
          </a:bodyPr>
          <a:lstStyle/>
          <a:p>
            <a:r>
              <a:rPr lang="en-US" sz="4000" dirty="0"/>
              <a:t>Breast density type C</a:t>
            </a:r>
          </a:p>
          <a:p>
            <a:r>
              <a:rPr lang="en-US" sz="4000" dirty="0"/>
              <a:t>Irregular dense mass right breast upper central quadrant</a:t>
            </a:r>
          </a:p>
          <a:p>
            <a:r>
              <a:rPr lang="en-US" sz="4000" dirty="0"/>
              <a:t>Suspicious mass BIRAD5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31FF2D-3FFC-43FB-AEFA-2E9EB0B5C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24</a:t>
            </a:fld>
            <a:endParaRPr lang="en-US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85F6CE2D-C48D-4E22-A7CA-CF9F4F9C2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174" y="639738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6</a:t>
            </a:r>
          </a:p>
        </p:txBody>
      </p:sp>
    </p:spTree>
    <p:extLst>
      <p:ext uri="{BB962C8B-B14F-4D97-AF65-F5344CB8AC3E}">
        <p14:creationId xmlns:p14="http://schemas.microsoft.com/office/powerpoint/2010/main" val="159874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C16DB2A-CFF6-42D1-B922-B1C618B872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81150" y="525235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5" y="2088867"/>
            <a:ext cx="10252375" cy="4351338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Mammography &amp; ultrasound (US) done reveal: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</a:rPr>
              <a:t>BIRADs 4c of right breast lump 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</a:rPr>
              <a:t>lump size: 2.0x2.0x1.8 cm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</a:rPr>
              <a:t>no axillary lymph node &amp; other abnormality detected</a:t>
            </a:r>
            <a:endParaRPr lang="en-MY" sz="3200" dirty="0">
              <a:latin typeface="+mj-lt"/>
            </a:endParaRPr>
          </a:p>
          <a:p>
            <a:endParaRPr lang="en-MY" sz="2000" dirty="0">
              <a:effectLst/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rgbClr val="CC0066"/>
                </a:solidFill>
                <a:latin typeface="+mj-lt"/>
              </a:rPr>
              <a:t>Question 7</a:t>
            </a:r>
          </a:p>
          <a:p>
            <a:r>
              <a:rPr lang="en-US" sz="3600" dirty="0">
                <a:latin typeface="+mj-lt"/>
              </a:rPr>
              <a:t>How do you confirm the diagnosis?</a:t>
            </a:r>
            <a:endParaRPr lang="en-MY" sz="3600" dirty="0">
              <a:effectLst/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D91720-7C81-4C29-86B2-0DBE0D267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44EADC-3F62-465E-A608-6F5FC4955B7F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5326102-D461-417C-8100-E1F2BC25EF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28370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7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52945" y="2116580"/>
            <a:ext cx="10300855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4000" dirty="0">
                <a:latin typeface="+mj-lt"/>
              </a:rPr>
              <a:t>Ultrasound-guided biopsy/</a:t>
            </a:r>
            <a:r>
              <a:rPr lang="en-US" sz="4000" dirty="0" err="1">
                <a:latin typeface="+mj-lt"/>
              </a:rPr>
              <a:t>trucut</a:t>
            </a:r>
            <a:r>
              <a:rPr lang="en-US" sz="4000" dirty="0">
                <a:latin typeface="+mj-lt"/>
              </a:rPr>
              <a:t> biopsy is recommended.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>
                <a:latin typeface="+mj-lt"/>
              </a:rPr>
              <a:t>Fine needle aspiration cytology is an alternative (preferably US-guided)</a:t>
            </a:r>
            <a:endParaRPr lang="en-MY" sz="4000" dirty="0">
              <a:latin typeface="+mj-lt"/>
            </a:endParaRPr>
          </a:p>
          <a:p>
            <a:pPr marL="0" indent="0">
              <a:buNone/>
            </a:pPr>
            <a:endParaRPr lang="en-MY" dirty="0">
              <a:latin typeface="+mj-lt"/>
            </a:endParaRPr>
          </a:p>
          <a:p>
            <a:endParaRPr lang="en-MY" dirty="0">
              <a:effectLst/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65588C-FF5C-466B-836F-E9F681DDD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26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0CB4AD-078C-48C5-93AA-AF8E45317408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92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38D7DB-0ED8-4800-B5D2-6FB581881D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28374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52945" y="2144293"/>
            <a:ext cx="10300855" cy="421003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US-guided biopsy reports as `Invasive Ductal Carcinoma’. </a:t>
            </a:r>
            <a:endParaRPr lang="en-MY" sz="3600" dirty="0">
              <a:latin typeface="+mj-lt"/>
            </a:endParaRPr>
          </a:p>
          <a:p>
            <a:pPr marL="0" indent="0">
              <a:buNone/>
            </a:pPr>
            <a:r>
              <a:rPr lang="en-US" sz="2000" dirty="0">
                <a:latin typeface="+mj-lt"/>
              </a:rPr>
              <a:t> </a:t>
            </a:r>
            <a:endParaRPr lang="en-MY" sz="2000" dirty="0">
              <a:latin typeface="+mj-lt"/>
            </a:endParaRPr>
          </a:p>
          <a:p>
            <a:pPr marL="0" indent="0">
              <a:buNone/>
            </a:pPr>
            <a:r>
              <a:rPr lang="en-US" sz="3600" b="1" dirty="0">
                <a:solidFill>
                  <a:srgbClr val="CC0066"/>
                </a:solidFill>
                <a:latin typeface="+mj-lt"/>
              </a:rPr>
              <a:t>Question 8</a:t>
            </a:r>
          </a:p>
          <a:p>
            <a:r>
              <a:rPr lang="en-US" sz="3600" dirty="0">
                <a:latin typeface="+mj-lt"/>
              </a:rPr>
              <a:t>What further information is required in histopathological examination report?</a:t>
            </a:r>
            <a:endParaRPr lang="en-MY" sz="3600" dirty="0">
              <a:latin typeface="+mj-lt"/>
            </a:endParaRPr>
          </a:p>
          <a:p>
            <a:endParaRPr lang="en-MY" sz="4400" dirty="0">
              <a:latin typeface="+mj-lt"/>
            </a:endParaRPr>
          </a:p>
          <a:p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DC7B51-8732-436B-9892-6F7B88891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27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24394C-AD96-4A0B-89A7-2C1734983F12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6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522677-FCDF-4880-B59C-F38B2DE3B4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14513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8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5" y="2130433"/>
            <a:ext cx="10252375" cy="4100321"/>
          </a:xfrm>
        </p:spPr>
        <p:txBody>
          <a:bodyPr/>
          <a:lstStyle/>
          <a:p>
            <a:r>
              <a:rPr lang="en-US" sz="4000" dirty="0">
                <a:latin typeface="+mj-lt"/>
              </a:rPr>
              <a:t>Estrogen receptor/progesterone receptor (ER/PR) &amp; </a:t>
            </a:r>
            <a:r>
              <a:rPr lang="en-MY" sz="4000" dirty="0">
                <a:latin typeface="+mj-lt"/>
              </a:rPr>
              <a:t>Human Epidermal Growth Factor Receptor 2 (</a:t>
            </a:r>
            <a:r>
              <a:rPr lang="en-US" sz="4000" dirty="0">
                <a:latin typeface="+mj-lt"/>
              </a:rPr>
              <a:t>HER2) status. </a:t>
            </a:r>
            <a:endParaRPr lang="en-MY" sz="4000" dirty="0">
              <a:latin typeface="+mj-lt"/>
            </a:endParaRPr>
          </a:p>
          <a:p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0E1C0D-383C-4C9E-B621-127C7942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5B1793-596B-48D6-B67C-D7A9658BBF0E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29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DE62CAE-C342-4454-9D8D-1C6398D02B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00660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91821" y="2088870"/>
            <a:ext cx="10261979" cy="4351338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The patient is found to have ER/PR+ &amp; HER2+. Further HER-</a:t>
            </a:r>
            <a:r>
              <a:rPr lang="en-US" sz="4000" dirty="0" err="1">
                <a:latin typeface="+mj-lt"/>
              </a:rPr>
              <a:t>ish</a:t>
            </a:r>
            <a:r>
              <a:rPr lang="en-US" sz="4000" dirty="0">
                <a:latin typeface="+mj-lt"/>
              </a:rPr>
              <a:t> testing shows positive results.</a:t>
            </a:r>
            <a:endParaRPr lang="en-MY" sz="4000" dirty="0">
              <a:latin typeface="+mj-lt"/>
            </a:endParaRPr>
          </a:p>
          <a:p>
            <a:pPr marL="0" indent="0">
              <a:buNone/>
            </a:pPr>
            <a:endParaRPr lang="en-US" sz="2000" dirty="0">
              <a:latin typeface="+mj-lt"/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CC0066"/>
                </a:solidFill>
                <a:latin typeface="+mj-lt"/>
              </a:rPr>
              <a:t>Question 9</a:t>
            </a:r>
          </a:p>
          <a:p>
            <a:r>
              <a:rPr lang="en-US" sz="4000" dirty="0">
                <a:latin typeface="+mj-lt"/>
              </a:rPr>
              <a:t>How would you stage the patient? </a:t>
            </a:r>
            <a:endParaRPr lang="en-MY" sz="4000" dirty="0">
              <a:effectLst/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0D1467-4A37-43C8-9EE8-B340C17C2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29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DDAEAA-DEF5-4E74-AF63-E656E9EE31F3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31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567F3E-307B-4540-BDF5-7673349F71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229976" y="5893168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28362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CASE 1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66800" y="2130427"/>
            <a:ext cx="10446327" cy="4173728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3900" dirty="0">
                <a:latin typeface="+mj-lt"/>
                <a:ea typeface="Cambria" panose="02040503050406030204" pitchFamily="18" charset="0"/>
              </a:rPr>
              <a:t>Madam A, a 46-year-old Chinese lady, requests for breast cancer screening during Pink Ribbon Campaign at a </a:t>
            </a:r>
            <a:r>
              <a:rPr lang="en-US" sz="3900" dirty="0" err="1">
                <a:latin typeface="+mj-lt"/>
                <a:ea typeface="Cambria" panose="02040503050406030204" pitchFamily="18" charset="0"/>
              </a:rPr>
              <a:t>Klinik</a:t>
            </a:r>
            <a:r>
              <a:rPr lang="en-US" sz="3900" dirty="0">
                <a:latin typeface="+mj-lt"/>
                <a:ea typeface="Cambria" panose="02040503050406030204" pitchFamily="18" charset="0"/>
              </a:rPr>
              <a:t> Kesihatan. </a:t>
            </a:r>
          </a:p>
          <a:p>
            <a:pPr lvl="0"/>
            <a:endParaRPr lang="en-US" sz="2000" dirty="0">
              <a:latin typeface="+mj-lt"/>
              <a:ea typeface="Cambria" panose="02040503050406030204" pitchFamily="18" charset="0"/>
            </a:endParaRPr>
          </a:p>
          <a:p>
            <a:pPr lvl="0"/>
            <a:r>
              <a:rPr lang="en-US" sz="3900" dirty="0">
                <a:latin typeface="+mj-lt"/>
                <a:ea typeface="Cambria" panose="02040503050406030204" pitchFamily="18" charset="0"/>
              </a:rPr>
              <a:t>Patient is asymptomatic of any breast problem. </a:t>
            </a:r>
          </a:p>
          <a:p>
            <a:pPr lvl="0"/>
            <a:endParaRPr lang="en-US" sz="2000" dirty="0">
              <a:latin typeface="+mj-lt"/>
              <a:ea typeface="Cambria" panose="02040503050406030204" pitchFamily="18" charset="0"/>
            </a:endParaRPr>
          </a:p>
          <a:p>
            <a:pPr marL="0" lvl="0" indent="0">
              <a:buNone/>
            </a:pPr>
            <a:r>
              <a:rPr lang="en-US" sz="3600" b="1" dirty="0">
                <a:solidFill>
                  <a:srgbClr val="CC0066"/>
                </a:solidFill>
                <a:latin typeface="+mj-lt"/>
              </a:rPr>
              <a:t>Question 1</a:t>
            </a:r>
          </a:p>
          <a:p>
            <a:r>
              <a:rPr lang="en-US" sz="3600" dirty="0">
                <a:latin typeface="+mj-lt"/>
              </a:rPr>
              <a:t>Discuss on how would you approach the patient?</a:t>
            </a:r>
          </a:p>
          <a:p>
            <a:pPr lvl="0"/>
            <a:endParaRPr lang="en-US" sz="3600" dirty="0">
              <a:latin typeface="+mj-lt"/>
              <a:ea typeface="Cambria" panose="02040503050406030204" pitchFamily="18" charset="0"/>
            </a:endParaRPr>
          </a:p>
          <a:p>
            <a:pPr marL="0" lvl="0" indent="0">
              <a:buNone/>
            </a:pPr>
            <a:endParaRPr lang="en-US" sz="1200" dirty="0">
              <a:latin typeface="+mj-lt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8FA09-9B53-4EDC-8ED0-8CB2803A6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2C8C8D-F547-4078-AE92-95233FCFAD6D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5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15D95D-92C0-4638-B5B7-2B7910312B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28356"/>
            <a:ext cx="9029700" cy="111731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9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64525" y="2008909"/>
            <a:ext cx="10289275" cy="3871303"/>
          </a:xfrm>
        </p:spPr>
        <p:txBody>
          <a:bodyPr>
            <a:normAutofit fontScale="92500"/>
          </a:bodyPr>
          <a:lstStyle/>
          <a:p>
            <a:r>
              <a:rPr lang="en-US" sz="3900" dirty="0">
                <a:latin typeface="+mj-lt"/>
              </a:rPr>
              <a:t>No staging by imaging is required.</a:t>
            </a:r>
          </a:p>
          <a:p>
            <a:endParaRPr lang="en-US" sz="2200" dirty="0">
              <a:latin typeface="+mj-lt"/>
            </a:endParaRPr>
          </a:p>
          <a:p>
            <a:r>
              <a:rPr lang="en-US" sz="3900" dirty="0">
                <a:latin typeface="+mj-lt"/>
              </a:rPr>
              <a:t>Since this patient has a clinical staging of early breast cancer (Stage I), imaging screening [chest radiograph, bone scan, liver ultrasonography &amp; </a:t>
            </a:r>
            <a:r>
              <a:rPr lang="en-US" sz="3900" dirty="0" err="1">
                <a:latin typeface="+mj-lt"/>
              </a:rPr>
              <a:t>computerised</a:t>
            </a:r>
            <a:r>
              <a:rPr lang="en-US" sz="3900" dirty="0">
                <a:latin typeface="+mj-lt"/>
              </a:rPr>
              <a:t> tomography (CT) scan] for metastasis should not routinely be performed. </a:t>
            </a:r>
          </a:p>
          <a:p>
            <a:pPr>
              <a:buFont typeface="Wingdings" panose="05000000000000000000" pitchFamily="2" charset="2"/>
              <a:buChar char="§"/>
            </a:pPr>
            <a:endParaRPr lang="en-MY" sz="3700" dirty="0">
              <a:latin typeface="+mj-lt"/>
            </a:endParaRPr>
          </a:p>
          <a:p>
            <a:pPr marL="0" indent="0">
              <a:buNone/>
            </a:pPr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CE811C-99E7-40B7-AEB5-0FAF05675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30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958924-8C96-42ED-8BA7-1D237AE029F5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09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DCDFE6C-A373-4F54-83CC-1B137CBB6E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42236"/>
            <a:ext cx="9029700" cy="111731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9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78172" y="2031056"/>
            <a:ext cx="10275627" cy="4690419"/>
          </a:xfrm>
        </p:spPr>
        <p:txBody>
          <a:bodyPr>
            <a:normAutofit fontScale="77500" lnSpcReduction="20000"/>
          </a:bodyPr>
          <a:lstStyle/>
          <a:p>
            <a:r>
              <a:rPr lang="en-US" sz="4600" dirty="0">
                <a:latin typeface="+mj-lt"/>
              </a:rPr>
              <a:t>However, if the patient has signs &amp; symptoms of distant metastasis, or abnormal related laboratory tests, the above imaging investigations should be performed. </a:t>
            </a:r>
          </a:p>
          <a:p>
            <a:endParaRPr lang="en-US" sz="2600" dirty="0">
              <a:latin typeface="+mj-lt"/>
            </a:endParaRPr>
          </a:p>
          <a:p>
            <a:r>
              <a:rPr lang="en-US" sz="4600" dirty="0">
                <a:latin typeface="+mj-lt"/>
              </a:rPr>
              <a:t>A bone scan is indicated if patient has </a:t>
            </a:r>
            <a:r>
              <a:rPr lang="en-US" sz="4600" dirty="0" err="1">
                <a:latin typeface="+mj-lt"/>
              </a:rPr>
              <a:t>localised</a:t>
            </a:r>
            <a:r>
              <a:rPr lang="en-US" sz="4600" dirty="0">
                <a:latin typeface="+mj-lt"/>
              </a:rPr>
              <a:t> bone pain or elevated alkaline phosphatase if sites are not imaged or </a:t>
            </a:r>
            <a:r>
              <a:rPr lang="en-US" sz="4600" dirty="0" err="1">
                <a:latin typeface="+mj-lt"/>
              </a:rPr>
              <a:t>visualised</a:t>
            </a:r>
            <a:r>
              <a:rPr lang="en-US" sz="4600" dirty="0">
                <a:latin typeface="+mj-lt"/>
              </a:rPr>
              <a:t> by plain radiograph or CT scan.</a:t>
            </a:r>
            <a:endParaRPr lang="en-MY" sz="4600" dirty="0">
              <a:latin typeface="+mj-lt"/>
            </a:endParaRPr>
          </a:p>
          <a:p>
            <a:pPr marL="0" indent="0">
              <a:buNone/>
            </a:pPr>
            <a:r>
              <a:rPr lang="en-US" sz="7000" b="1" dirty="0">
                <a:solidFill>
                  <a:srgbClr val="CC0066"/>
                </a:solidFill>
                <a:latin typeface="+mj-lt"/>
              </a:rPr>
              <a:t> </a:t>
            </a:r>
          </a:p>
          <a:p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CE811C-99E7-40B7-AEB5-0FAF05675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31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3363CE-F61C-401C-80FF-E2AB34CE452F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19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35C58FD-1146-4266-BBD3-EACD5DA554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C0066"/>
                </a:solidFill>
              </a:rPr>
              <a:t>CASE 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A7A894-6FB1-49AC-BE42-F7561F403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E5E635-FBD9-4E48-9922-8E56EBC56747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52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649A304-70FB-403C-A8B6-4835065D18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181225" y="636916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CASE  2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50878" y="2119958"/>
            <a:ext cx="10302922" cy="4101126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>
                <a:latin typeface="+mj-lt"/>
              </a:rPr>
              <a:t>Madam B, 32-year-old lady, is newly married with no children. </a:t>
            </a:r>
          </a:p>
          <a:p>
            <a:r>
              <a:rPr lang="en-US" sz="3500" dirty="0">
                <a:latin typeface="+mj-lt"/>
              </a:rPr>
              <a:t>She goes to the </a:t>
            </a:r>
            <a:r>
              <a:rPr lang="en-US" sz="3500" dirty="0" err="1">
                <a:latin typeface="+mj-lt"/>
              </a:rPr>
              <a:t>Klinik</a:t>
            </a:r>
            <a:r>
              <a:rPr lang="en-US" sz="3500" dirty="0">
                <a:latin typeface="+mj-lt"/>
              </a:rPr>
              <a:t> Kesihatan for check-up. </a:t>
            </a:r>
          </a:p>
          <a:p>
            <a:r>
              <a:rPr lang="en-US" sz="3500" dirty="0">
                <a:latin typeface="+mj-lt"/>
              </a:rPr>
              <a:t>Her mother was diagnosed with left breast cancer at the age of 46 years old.  </a:t>
            </a:r>
          </a:p>
          <a:p>
            <a:r>
              <a:rPr lang="en-US" sz="3500" dirty="0">
                <a:latin typeface="+mj-lt"/>
              </a:rPr>
              <a:t>Her maternal aunt was diagnosed to have ovarian cancer stage 3 at 56 years old. </a:t>
            </a:r>
          </a:p>
          <a:p>
            <a:r>
              <a:rPr lang="en-US" sz="3500" dirty="0">
                <a:latin typeface="+mj-lt"/>
              </a:rPr>
              <a:t>Madam B has no symptoms of breast cancer. </a:t>
            </a:r>
          </a:p>
          <a:p>
            <a:pPr marL="0" lvl="0" indent="0">
              <a:buNone/>
            </a:pP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870FDA-BD43-4467-A8C3-717610E3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33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0343AB-4CD0-4E46-B7A8-F08B89537F81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3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9ED63E-35BB-4498-8F03-1206013188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50877" y="2129050"/>
            <a:ext cx="10302923" cy="4115351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Madam B works as a clerk.</a:t>
            </a:r>
          </a:p>
          <a:p>
            <a:r>
              <a:rPr lang="en-US" sz="4000" dirty="0">
                <a:latin typeface="+mj-lt"/>
              </a:rPr>
              <a:t>She does not exercise. </a:t>
            </a:r>
            <a:endParaRPr lang="en-MY" sz="4000" dirty="0">
              <a:latin typeface="+mj-lt"/>
            </a:endParaRPr>
          </a:p>
          <a:p>
            <a:r>
              <a:rPr lang="en-US" sz="4000" dirty="0">
                <a:latin typeface="+mj-lt"/>
              </a:rPr>
              <a:t>On further questioning, she has a sister aged 34 years &amp; a brother aged 35 years with no known medical illness. </a:t>
            </a:r>
            <a:endParaRPr lang="en-MY" sz="40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2C8FDD-5A55-4608-8786-8A0E17DE5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34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F64F24-81F4-455F-BEEA-90BED93F7C67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1" name="Title 12">
            <a:extLst>
              <a:ext uri="{FF2B5EF4-FFF2-40B4-BE49-F238E27FC236}">
                <a16:creationId xmlns:a16="http://schemas.microsoft.com/office/drawing/2014/main" id="{41B6B366-CA8F-44E4-AB27-068D6C8AF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1225" y="636916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</a:t>
            </a:r>
          </a:p>
        </p:txBody>
      </p:sp>
    </p:spTree>
    <p:extLst>
      <p:ext uri="{BB962C8B-B14F-4D97-AF65-F5344CB8AC3E}">
        <p14:creationId xmlns:p14="http://schemas.microsoft.com/office/powerpoint/2010/main" val="38719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96C846D-BBC4-4F99-A61F-4B58B4EA9F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667383" y="108667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CC0066"/>
                </a:solidFill>
              </a:rPr>
              <a:t>Pedigree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F34279B6-4684-4459-9EDA-159315F66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9832" y="45672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MY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EA33FD-8F14-4CA4-8BCA-BA366741E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35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ACCB51-7BED-47EB-A6E5-D15F19DBB00B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ACF788-FCEE-244B-A920-BB028FFD4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8008" y="1360232"/>
            <a:ext cx="8108023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10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D3F05A-7D08-4475-A8B9-37FC66F0B1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5" y="2142699"/>
            <a:ext cx="10252375" cy="408805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On examination</a:t>
            </a:r>
          </a:p>
          <a:p>
            <a:pPr marL="531813" lvl="1" indent="-268288">
              <a:buFont typeface="Wingdings" panose="05000000000000000000" pitchFamily="2" charset="2"/>
              <a:buChar char="§"/>
            </a:pPr>
            <a:r>
              <a:rPr lang="en-US" sz="3600" dirty="0">
                <a:latin typeface="+mj-lt"/>
              </a:rPr>
              <a:t>blood pressure 130/80 mmHg, pulse rate 80/min &amp; regular</a:t>
            </a:r>
            <a:endParaRPr lang="en-MY" sz="3600" dirty="0">
              <a:latin typeface="+mj-lt"/>
            </a:endParaRPr>
          </a:p>
          <a:p>
            <a:pPr marL="531813" lvl="1" indent="-268288">
              <a:buFont typeface="Wingdings" panose="05000000000000000000" pitchFamily="2" charset="2"/>
              <a:buChar char="§"/>
            </a:pPr>
            <a:r>
              <a:rPr lang="en-US" sz="3600" dirty="0">
                <a:latin typeface="+mj-lt"/>
              </a:rPr>
              <a:t>weight 80 kg, height 155 cm</a:t>
            </a:r>
          </a:p>
          <a:p>
            <a:pPr marL="531813" lvl="1" indent="-268288">
              <a:buFont typeface="Wingdings" panose="05000000000000000000" pitchFamily="2" charset="2"/>
              <a:buChar char="§"/>
            </a:pPr>
            <a:r>
              <a:rPr lang="en-US" sz="3600" dirty="0">
                <a:latin typeface="+mj-lt"/>
              </a:rPr>
              <a:t>no palpable breast lump &amp; axillary lymph node</a:t>
            </a:r>
          </a:p>
          <a:p>
            <a:pPr marL="531813" lvl="1" indent="-268288">
              <a:buFont typeface="Wingdings" panose="05000000000000000000" pitchFamily="2" charset="2"/>
              <a:buChar char="§"/>
            </a:pPr>
            <a:r>
              <a:rPr lang="en-US" sz="3600" dirty="0">
                <a:latin typeface="+mj-lt"/>
              </a:rPr>
              <a:t>no hepatomegaly</a:t>
            </a:r>
            <a:endParaRPr lang="en-MY" sz="3600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2C8FDD-5A55-4608-8786-8A0E17DE5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36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C8EE56-24FF-4A64-B96F-21193EFA2EAF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1" name="Title 12">
            <a:extLst>
              <a:ext uri="{FF2B5EF4-FFF2-40B4-BE49-F238E27FC236}">
                <a16:creationId xmlns:a16="http://schemas.microsoft.com/office/drawing/2014/main" id="{59961C76-BD96-4B09-8E72-16E37A218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1225" y="636916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</a:t>
            </a:r>
          </a:p>
        </p:txBody>
      </p:sp>
    </p:spTree>
    <p:extLst>
      <p:ext uri="{BB962C8B-B14F-4D97-AF65-F5344CB8AC3E}">
        <p14:creationId xmlns:p14="http://schemas.microsoft.com/office/powerpoint/2010/main" val="371764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D3F05A-7D08-4475-A8B9-37FC66F0B1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2C8FDD-5A55-4608-8786-8A0E17DE5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37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C8EE56-24FF-4A64-B96F-21193EFA2EAF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1" name="Title 12">
            <a:extLst>
              <a:ext uri="{FF2B5EF4-FFF2-40B4-BE49-F238E27FC236}">
                <a16:creationId xmlns:a16="http://schemas.microsoft.com/office/drawing/2014/main" id="{59961C76-BD96-4B09-8E72-16E37A218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1225" y="636916"/>
            <a:ext cx="9029700" cy="1325563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CC0066"/>
                </a:solidFill>
                <a:latin typeface="+mj-lt"/>
              </a:rPr>
              <a:t>Question </a:t>
            </a:r>
            <a:r>
              <a:rPr lang="en-US" b="1" dirty="0">
                <a:solidFill>
                  <a:srgbClr val="CC0066"/>
                </a:solidFill>
              </a:rPr>
              <a:t>10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1D4548C-2F3F-4B5F-B95E-CF05D5032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075" y="2156345"/>
            <a:ext cx="10372725" cy="4006969"/>
          </a:xfrm>
        </p:spPr>
        <p:txBody>
          <a:bodyPr>
            <a:normAutofit/>
          </a:bodyPr>
          <a:lstStyle/>
          <a:p>
            <a:r>
              <a:rPr lang="en-MY" sz="4000" dirty="0">
                <a:latin typeface="+mj-lt"/>
              </a:rPr>
              <a:t>How would you categorise this patient in terms of risk factor assessment?</a:t>
            </a:r>
          </a:p>
        </p:txBody>
      </p:sp>
    </p:spTree>
    <p:extLst>
      <p:ext uri="{BB962C8B-B14F-4D97-AF65-F5344CB8AC3E}">
        <p14:creationId xmlns:p14="http://schemas.microsoft.com/office/powerpoint/2010/main" val="274833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D3F05A-7D08-4475-A8B9-37FC66F0B1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2C8FDD-5A55-4608-8786-8A0E17DE5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38</a:t>
            </a:fld>
            <a:endParaRPr lang="en-US" dirty="0"/>
          </a:p>
        </p:txBody>
      </p:sp>
      <p:sp>
        <p:nvSpPr>
          <p:cNvPr id="11" name="Title 12">
            <a:extLst>
              <a:ext uri="{FF2B5EF4-FFF2-40B4-BE49-F238E27FC236}">
                <a16:creationId xmlns:a16="http://schemas.microsoft.com/office/drawing/2014/main" id="{59961C76-BD96-4B09-8E72-16E37A218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1225" y="636916"/>
            <a:ext cx="9029700" cy="1325563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CC0066"/>
                </a:solidFill>
                <a:latin typeface="+mj-lt"/>
              </a:rPr>
              <a:t>Answer 10</a:t>
            </a:r>
            <a:endParaRPr lang="en-US" b="1" dirty="0">
              <a:solidFill>
                <a:srgbClr val="CC0066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6FDF82-04A2-4E0B-82F1-41942B7DA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789" y="1801505"/>
            <a:ext cx="8826984" cy="4817660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4D72073-8C16-4D6F-8E2B-96833989C9A5}"/>
              </a:ext>
            </a:extLst>
          </p:cNvPr>
          <p:cNvSpPr/>
          <p:nvPr/>
        </p:nvSpPr>
        <p:spPr>
          <a:xfrm>
            <a:off x="2181225" y="5186149"/>
            <a:ext cx="8210551" cy="132556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635B657-2758-4F80-9E18-41539C59F0E8}"/>
              </a:ext>
            </a:extLst>
          </p:cNvPr>
          <p:cNvSpPr/>
          <p:nvPr/>
        </p:nvSpPr>
        <p:spPr>
          <a:xfrm>
            <a:off x="4244453" y="3456296"/>
            <a:ext cx="4449171" cy="44696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CE609173-3786-423E-9D27-ACB3182868D7}"/>
              </a:ext>
            </a:extLst>
          </p:cNvPr>
          <p:cNvSpPr/>
          <p:nvPr/>
        </p:nvSpPr>
        <p:spPr>
          <a:xfrm>
            <a:off x="6305266" y="4012440"/>
            <a:ext cx="368489" cy="1011663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21565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D3F05A-7D08-4475-A8B9-37FC66F0B1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2C8FDD-5A55-4608-8786-8A0E17DE5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39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C8EE56-24FF-4A64-B96F-21193EFA2EAF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11" name="Title 12">
            <a:extLst>
              <a:ext uri="{FF2B5EF4-FFF2-40B4-BE49-F238E27FC236}">
                <a16:creationId xmlns:a16="http://schemas.microsoft.com/office/drawing/2014/main" id="{59961C76-BD96-4B09-8E72-16E37A218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1225" y="636916"/>
            <a:ext cx="9029700" cy="1325563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CC0066"/>
                </a:solidFill>
                <a:latin typeface="+mj-lt"/>
              </a:rPr>
              <a:t>Question </a:t>
            </a:r>
            <a:r>
              <a:rPr lang="en-US" b="1" dirty="0">
                <a:solidFill>
                  <a:srgbClr val="CC0066"/>
                </a:solidFill>
              </a:rPr>
              <a:t>11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1D4548C-2F3F-4B5F-B95E-CF05D5032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075" y="2156345"/>
            <a:ext cx="10372725" cy="4006969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How would you screen the patient?</a:t>
            </a:r>
            <a:endParaRPr lang="en-MY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561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567F3E-307B-4540-BDF5-7673349F71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229976" y="5893168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943100" y="607516"/>
            <a:ext cx="9029700" cy="101997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1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94510" y="1628063"/>
            <a:ext cx="10390908" cy="459263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400" dirty="0">
                <a:latin typeface="+mj-lt"/>
              </a:rPr>
              <a:t>History taking: </a:t>
            </a:r>
            <a:endParaRPr lang="en-MY" sz="14400" dirty="0">
              <a:latin typeface="+mj-lt"/>
            </a:endParaRP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US" sz="12800" dirty="0">
                <a:latin typeface="+mj-lt"/>
              </a:rPr>
              <a:t>Verify symptom - breast lump, axillary mass, nipple discharge</a:t>
            </a:r>
            <a:endParaRPr lang="en-MY" sz="12800" dirty="0">
              <a:latin typeface="+mj-lt"/>
            </a:endParaRP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US" sz="12800" dirty="0">
                <a:latin typeface="+mj-lt"/>
              </a:rPr>
              <a:t>Risk factor </a:t>
            </a:r>
          </a:p>
          <a:p>
            <a:pPr marL="984250" lvl="2" indent="-360363">
              <a:buFont typeface="Cambria" panose="02040503050406030204" pitchFamily="18" charset="0"/>
              <a:buChar char="‒"/>
            </a:pPr>
            <a:r>
              <a:rPr lang="en-US" sz="11200" dirty="0">
                <a:latin typeface="+mj-lt"/>
              </a:rPr>
              <a:t>Past history of breast lump</a:t>
            </a:r>
            <a:endParaRPr lang="en-MY" sz="11200" dirty="0">
              <a:latin typeface="+mj-lt"/>
            </a:endParaRPr>
          </a:p>
          <a:p>
            <a:pPr marL="984250" lvl="2" indent="-360363">
              <a:buFont typeface="Cambria" panose="02040503050406030204" pitchFamily="18" charset="0"/>
              <a:buChar char="‒"/>
            </a:pPr>
            <a:r>
              <a:rPr lang="en-US" sz="11200" dirty="0">
                <a:latin typeface="+mj-lt"/>
              </a:rPr>
              <a:t>Menstrual history</a:t>
            </a:r>
            <a:endParaRPr lang="en-MY" sz="11200" dirty="0">
              <a:latin typeface="+mj-lt"/>
            </a:endParaRPr>
          </a:p>
          <a:p>
            <a:pPr marL="984250" lvl="2" indent="-360363">
              <a:buFont typeface="Cambria" panose="02040503050406030204" pitchFamily="18" charset="0"/>
              <a:buChar char="‒"/>
            </a:pPr>
            <a:r>
              <a:rPr lang="en-US" sz="11200" dirty="0">
                <a:latin typeface="+mj-lt"/>
              </a:rPr>
              <a:t>Parity</a:t>
            </a:r>
            <a:endParaRPr lang="en-MY" sz="11200" dirty="0">
              <a:latin typeface="+mj-lt"/>
            </a:endParaRPr>
          </a:p>
          <a:p>
            <a:pPr marL="984250" lvl="2" indent="-360363">
              <a:buFont typeface="Cambria" panose="02040503050406030204" pitchFamily="18" charset="0"/>
              <a:buChar char="‒"/>
            </a:pPr>
            <a:r>
              <a:rPr lang="en-US" sz="11200" dirty="0">
                <a:latin typeface="+mj-lt"/>
              </a:rPr>
              <a:t>Breastfeeding</a:t>
            </a:r>
            <a:endParaRPr lang="en-MY" sz="11200" dirty="0">
              <a:latin typeface="+mj-lt"/>
            </a:endParaRPr>
          </a:p>
          <a:p>
            <a:pPr marL="984250" lvl="2" indent="-360363">
              <a:buFont typeface="Cambria" panose="02040503050406030204" pitchFamily="18" charset="0"/>
              <a:buChar char="‒"/>
            </a:pPr>
            <a:r>
              <a:rPr lang="en-US" sz="11200" dirty="0">
                <a:latin typeface="+mj-lt"/>
              </a:rPr>
              <a:t>Contraception/hormone replacement therapy</a:t>
            </a:r>
            <a:endParaRPr lang="en-MY" sz="11200" dirty="0">
              <a:latin typeface="+mj-lt"/>
            </a:endParaRPr>
          </a:p>
          <a:p>
            <a:pPr marL="984250" lvl="2" indent="-360363">
              <a:buFont typeface="Cambria" panose="02040503050406030204" pitchFamily="18" charset="0"/>
              <a:buChar char="‒"/>
            </a:pPr>
            <a:r>
              <a:rPr lang="en-US" sz="11200" dirty="0">
                <a:latin typeface="+mj-lt"/>
              </a:rPr>
              <a:t>Family history of malignancy</a:t>
            </a:r>
            <a:endParaRPr lang="en-MY" sz="1120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4000" dirty="0">
              <a:latin typeface="+mj-lt"/>
            </a:endParaRPr>
          </a:p>
          <a:p>
            <a:pPr marL="0" indent="0">
              <a:buNone/>
            </a:pPr>
            <a:r>
              <a:rPr lang="en-US" sz="4400" b="1" dirty="0">
                <a:solidFill>
                  <a:srgbClr val="FF0000"/>
                </a:solidFill>
                <a:latin typeface="+mj-lt"/>
              </a:rPr>
              <a:t> 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7A8D49-840B-43DC-961F-648EF7AD9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907ABD-07F5-4E25-8084-D47C71134595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41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D3F05A-7D08-4475-A8B9-37FC66F0B1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2C8FDD-5A55-4608-8786-8A0E17DE5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40</a:t>
            </a:fld>
            <a:endParaRPr lang="en-US" dirty="0"/>
          </a:p>
        </p:txBody>
      </p:sp>
      <p:sp>
        <p:nvSpPr>
          <p:cNvPr id="11" name="Title 12">
            <a:extLst>
              <a:ext uri="{FF2B5EF4-FFF2-40B4-BE49-F238E27FC236}">
                <a16:creationId xmlns:a16="http://schemas.microsoft.com/office/drawing/2014/main" id="{59961C76-BD96-4B09-8E72-16E37A218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1225" y="636916"/>
            <a:ext cx="9029700" cy="1325563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CC0066"/>
                </a:solidFill>
                <a:latin typeface="+mj-lt"/>
              </a:rPr>
              <a:t>Answer 11</a:t>
            </a:r>
            <a:endParaRPr lang="en-US" b="1" dirty="0">
              <a:solidFill>
                <a:srgbClr val="CC0066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1D4548C-2F3F-4B5F-B95E-CF05D5032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075" y="1719617"/>
            <a:ext cx="10372725" cy="818867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To do mammography &amp; US</a:t>
            </a:r>
            <a:endParaRPr lang="en-MY" sz="4000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0351CD-F60B-438E-B79E-6F1001CA5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141" y="2418663"/>
            <a:ext cx="7712611" cy="4274805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F626934-9720-461E-9771-63BC28810321}"/>
              </a:ext>
            </a:extLst>
          </p:cNvPr>
          <p:cNvSpPr/>
          <p:nvPr/>
        </p:nvSpPr>
        <p:spPr>
          <a:xfrm>
            <a:off x="2304845" y="4230805"/>
            <a:ext cx="7712611" cy="11600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82935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6D341B0-E4DC-4E1D-A0A6-121463A332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182727"/>
            <a:ext cx="9029700" cy="82721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5" y="1009924"/>
            <a:ext cx="10252375" cy="158655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j-lt"/>
              </a:rPr>
              <a:t>Mammography shows dense breast &amp; US reveals suspicious left breast lesion measuring 2.5x2.5 cm at </a:t>
            </a:r>
            <a:r>
              <a:rPr lang="en-US" sz="3200" dirty="0" err="1">
                <a:latin typeface="+mj-lt"/>
              </a:rPr>
              <a:t>retroareolar</a:t>
            </a:r>
            <a:r>
              <a:rPr lang="en-US" sz="3200" dirty="0">
                <a:latin typeface="+mj-lt"/>
              </a:rPr>
              <a:t> (BIRADS 4c). </a:t>
            </a:r>
          </a:p>
          <a:p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6FF233-ACD2-4614-8E4F-2CB144810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41</a:t>
            </a:fld>
            <a:endParaRPr lang="en-US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E0B1D351-3B3E-4642-A263-1CD6783F09C6}"/>
              </a:ext>
            </a:extLst>
          </p:cNvPr>
          <p:cNvSpPr txBox="1">
            <a:spLocks/>
          </p:cNvSpPr>
          <p:nvPr/>
        </p:nvSpPr>
        <p:spPr>
          <a:xfrm>
            <a:off x="2613377" y="2238478"/>
            <a:ext cx="6965245" cy="827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tx1"/>
                </a:solidFill>
              </a:rPr>
              <a:t>Bilateral mammography</a:t>
            </a:r>
          </a:p>
        </p:txBody>
      </p:sp>
      <p:pic>
        <p:nvPicPr>
          <p:cNvPr id="12" name="Content Placeholder 6" descr="PUSPARANI R CC.jpg">
            <a:extLst>
              <a:ext uri="{FF2B5EF4-FFF2-40B4-BE49-F238E27FC236}">
                <a16:creationId xmlns:a16="http://schemas.microsoft.com/office/drawing/2014/main" id="{5817F485-6DF9-4181-838F-4C6B1CC6E4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94" t="6667" b="6667"/>
          <a:stretch/>
        </p:blipFill>
        <p:spPr>
          <a:xfrm>
            <a:off x="1021080" y="2855790"/>
            <a:ext cx="1958848" cy="3602736"/>
          </a:xfrm>
          <a:prstGeom prst="rect">
            <a:avLst/>
          </a:prstGeom>
        </p:spPr>
      </p:pic>
      <p:pic>
        <p:nvPicPr>
          <p:cNvPr id="15" name="Content Placeholder 7" descr="PUSPARANI L CC.jpg">
            <a:extLst>
              <a:ext uri="{FF2B5EF4-FFF2-40B4-BE49-F238E27FC236}">
                <a16:creationId xmlns:a16="http://schemas.microsoft.com/office/drawing/2014/main" id="{8DE357CB-5C88-436E-88D4-757F854134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" r="34697" b="12079"/>
          <a:stretch/>
        </p:blipFill>
        <p:spPr>
          <a:xfrm>
            <a:off x="3069815" y="2870731"/>
            <a:ext cx="2089972" cy="360273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502F14-B059-440D-AEB9-48D43EDB5836}"/>
              </a:ext>
            </a:extLst>
          </p:cNvPr>
          <p:cNvCxnSpPr/>
          <p:nvPr/>
        </p:nvCxnSpPr>
        <p:spPr>
          <a:xfrm flipH="1" flipV="1">
            <a:off x="3546140" y="5635086"/>
            <a:ext cx="1090707" cy="776942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>
            <a:extLst>
              <a:ext uri="{FF2B5EF4-FFF2-40B4-BE49-F238E27FC236}">
                <a16:creationId xmlns:a16="http://schemas.microsoft.com/office/drawing/2014/main" id="{7DB0A492-E5E8-4B33-A478-89B2BF027F92}"/>
              </a:ext>
            </a:extLst>
          </p:cNvPr>
          <p:cNvSpPr txBox="1">
            <a:spLocks/>
          </p:cNvSpPr>
          <p:nvPr/>
        </p:nvSpPr>
        <p:spPr>
          <a:xfrm>
            <a:off x="1042917" y="6458527"/>
            <a:ext cx="4116870" cy="3994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tx1"/>
                </a:solidFill>
              </a:rPr>
              <a:t>Craniocaudal view</a:t>
            </a:r>
          </a:p>
        </p:txBody>
      </p:sp>
      <p:pic>
        <p:nvPicPr>
          <p:cNvPr id="18" name="Content Placeholder 4" descr="PUSPARANI R MLO.jpg">
            <a:extLst>
              <a:ext uri="{FF2B5EF4-FFF2-40B4-BE49-F238E27FC236}">
                <a16:creationId xmlns:a16="http://schemas.microsoft.com/office/drawing/2014/main" id="{356223DC-10E5-4D59-ACE6-33BA5426AD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24" t="6704" b="6704"/>
          <a:stretch/>
        </p:blipFill>
        <p:spPr>
          <a:xfrm>
            <a:off x="6336799" y="2873147"/>
            <a:ext cx="2242730" cy="3602736"/>
          </a:xfrm>
          <a:prstGeom prst="rect">
            <a:avLst/>
          </a:prstGeom>
        </p:spPr>
      </p:pic>
      <p:pic>
        <p:nvPicPr>
          <p:cNvPr id="19" name="Content Placeholder 5" descr="PUSPARANI L MLO.jpg">
            <a:extLst>
              <a:ext uri="{FF2B5EF4-FFF2-40B4-BE49-F238E27FC236}">
                <a16:creationId xmlns:a16="http://schemas.microsoft.com/office/drawing/2014/main" id="{2F7C7750-8DCD-469C-B5B2-29BDD09E6A4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5" r="28161" b="6685"/>
          <a:stretch/>
        </p:blipFill>
        <p:spPr>
          <a:xfrm>
            <a:off x="8675881" y="2873147"/>
            <a:ext cx="2299148" cy="3605212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65368EA-7F85-44DD-8B57-A5A481D9C2F9}"/>
              </a:ext>
            </a:extLst>
          </p:cNvPr>
          <p:cNvCxnSpPr/>
          <p:nvPr/>
        </p:nvCxnSpPr>
        <p:spPr>
          <a:xfrm flipH="1">
            <a:off x="9458501" y="3265583"/>
            <a:ext cx="642468" cy="1367117"/>
          </a:xfrm>
          <a:prstGeom prst="straightConnector1">
            <a:avLst/>
          </a:prstGeom>
          <a:ln w="635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3">
            <a:extLst>
              <a:ext uri="{FF2B5EF4-FFF2-40B4-BE49-F238E27FC236}">
                <a16:creationId xmlns:a16="http://schemas.microsoft.com/office/drawing/2014/main" id="{B5D2EB4A-AF2C-467D-8C05-2D9BED31692D}"/>
              </a:ext>
            </a:extLst>
          </p:cNvPr>
          <p:cNvSpPr txBox="1">
            <a:spLocks/>
          </p:cNvSpPr>
          <p:nvPr/>
        </p:nvSpPr>
        <p:spPr>
          <a:xfrm>
            <a:off x="6627138" y="6460799"/>
            <a:ext cx="4116870" cy="3994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tx1"/>
                </a:solidFill>
              </a:rPr>
              <a:t>Mediolateral oblique view</a:t>
            </a:r>
          </a:p>
        </p:txBody>
      </p:sp>
    </p:spTree>
    <p:extLst>
      <p:ext uri="{BB962C8B-B14F-4D97-AF65-F5344CB8AC3E}">
        <p14:creationId xmlns:p14="http://schemas.microsoft.com/office/powerpoint/2010/main" val="337735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6D341B0-E4DC-4E1D-A0A6-121463A332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05810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Question 12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5" y="2088107"/>
            <a:ext cx="10252375" cy="379210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What is your next management? </a:t>
            </a:r>
            <a:endParaRPr lang="en-MY" sz="4000" dirty="0">
              <a:latin typeface="+mj-lt"/>
            </a:endParaRPr>
          </a:p>
          <a:p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6FF233-ACD2-4614-8E4F-2CB144810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42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01909B-1850-45BA-B8BE-2ED80915522A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09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47CC89A-128F-426D-BA6A-09BBB13A6E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41604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12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37230" y="2129400"/>
            <a:ext cx="10316570" cy="408699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Refer surgical outpatient clinic &amp; to be seen within 2 weeks. </a:t>
            </a:r>
            <a:endParaRPr lang="en-MY" sz="4000" dirty="0">
              <a:latin typeface="+mj-lt"/>
            </a:endParaRPr>
          </a:p>
          <a:p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B7A148-AD34-4E30-866A-122294E21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43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0E44A2B-F7A4-48AE-B24C-28E72222B298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15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B562ACB-9CF1-44BF-8AD8-9FD2ED6383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19467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64525" y="2093614"/>
            <a:ext cx="10289275" cy="5364895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Patient undergoes ultrasound-guided core biopsy that shows invasive lobular carcinoma grade 3 ER/PR/HER2 negative. </a:t>
            </a:r>
            <a:endParaRPr lang="en-MY" sz="3600" dirty="0">
              <a:latin typeface="+mj-lt"/>
            </a:endParaRPr>
          </a:p>
          <a:p>
            <a:pPr marL="0" indent="0">
              <a:buNone/>
            </a:pPr>
            <a:endParaRPr lang="en-US" sz="2000" dirty="0">
              <a:latin typeface="+mj-lt"/>
            </a:endParaRPr>
          </a:p>
          <a:p>
            <a:pPr marL="0" indent="0">
              <a:buNone/>
            </a:pPr>
            <a:r>
              <a:rPr lang="en-MY" sz="3600" b="1" dirty="0">
                <a:solidFill>
                  <a:srgbClr val="CC0066"/>
                </a:solidFill>
                <a:latin typeface="+mj-lt"/>
              </a:rPr>
              <a:t>Question 13</a:t>
            </a:r>
          </a:p>
          <a:p>
            <a:r>
              <a:rPr lang="en-US" sz="3600" dirty="0">
                <a:latin typeface="+mj-lt"/>
              </a:rPr>
              <a:t>What further imaging modalities would you like to consider?</a:t>
            </a:r>
            <a:endParaRPr lang="en-MY" sz="3600" dirty="0">
              <a:latin typeface="+mj-lt"/>
            </a:endParaRPr>
          </a:p>
          <a:p>
            <a:endParaRPr lang="en-MY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D45473-3F7E-4551-8C4E-2926992A1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45BF79-7446-4F27-83F8-487411C9FDD2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56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7882491-4E01-4801-8C48-220D54F2F3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08397" y="5916304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136525"/>
            <a:ext cx="9029700" cy="94230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13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94512" y="1825625"/>
            <a:ext cx="2748164" cy="4351338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Magnetic resonance imaging (MRI) of breasts</a:t>
            </a:r>
          </a:p>
          <a:p>
            <a:pPr marL="0" indent="0">
              <a:buNone/>
            </a:pPr>
            <a:endParaRPr lang="en-US" sz="3600" b="1" dirty="0">
              <a:solidFill>
                <a:srgbClr val="CC0066"/>
              </a:solidFill>
              <a:latin typeface="+mj-lt"/>
            </a:endParaRPr>
          </a:p>
          <a:p>
            <a:pPr marL="0" indent="0">
              <a:buNone/>
            </a:pPr>
            <a:endParaRPr lang="en-MY" sz="3600" dirty="0">
              <a:solidFill>
                <a:srgbClr val="CC0066"/>
              </a:solidFill>
              <a:latin typeface="+mj-lt"/>
            </a:endParaRPr>
          </a:p>
          <a:p>
            <a:endParaRPr lang="en-MY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78EAF2-9DF4-4F38-AC17-12426A7FE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1A565A-F452-48B4-87BB-0697D8349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739" y="941696"/>
            <a:ext cx="7619362" cy="5779779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DBB210E-8187-4216-96FD-BEB476C4839B}"/>
              </a:ext>
            </a:extLst>
          </p:cNvPr>
          <p:cNvSpPr/>
          <p:nvPr/>
        </p:nvSpPr>
        <p:spPr>
          <a:xfrm>
            <a:off x="3883620" y="1792160"/>
            <a:ext cx="2748165" cy="3651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045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5CFC49F-89F1-4909-8D36-984C738B9F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80212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324100" y="610789"/>
            <a:ext cx="90297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Scenario (cont.)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5" y="2112233"/>
            <a:ext cx="10252375" cy="4351338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MRI done - no multifocal or multicentric lesion found </a:t>
            </a:r>
          </a:p>
          <a:p>
            <a:r>
              <a:rPr lang="en-US" sz="4000" dirty="0">
                <a:effectLst/>
                <a:latin typeface="+mj-lt"/>
              </a:rPr>
              <a:t>Patient is subjected for further management.</a:t>
            </a:r>
            <a:endParaRPr lang="en-MY" sz="4000" dirty="0">
              <a:effectLst/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C3DA62-BE50-46C1-87C3-575A86EEF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1DB49D0-2010-4E9B-83C2-2378EC776DD7}"/>
              </a:ext>
            </a:extLst>
          </p:cNvPr>
          <p:cNvSpPr/>
          <p:nvPr/>
        </p:nvSpPr>
        <p:spPr>
          <a:xfrm>
            <a:off x="4807539" y="6354323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42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18FC181-9846-4504-9903-175584011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b="1" dirty="0">
                <a:solidFill>
                  <a:srgbClr val="CC0066"/>
                </a:solidFill>
              </a:rPr>
              <a:t>Thank you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CE51C9-C058-4C31-A2C0-F9CAA39B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0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567F3E-307B-4540-BDF5-7673349F71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229976" y="5893168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943100" y="607516"/>
            <a:ext cx="9029700" cy="101997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1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52945" y="1929055"/>
            <a:ext cx="10300855" cy="4351338"/>
          </a:xfrm>
        </p:spPr>
        <p:txBody>
          <a:bodyPr>
            <a:normAutofit fontScale="85000" lnSpcReduction="20000"/>
          </a:bodyPr>
          <a:lstStyle/>
          <a:p>
            <a:r>
              <a:rPr lang="en-US" sz="4700" dirty="0">
                <a:latin typeface="+mj-lt"/>
              </a:rPr>
              <a:t>Physical examination: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Body Mass Index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US" sz="4200" dirty="0">
                <a:latin typeface="+mj-lt"/>
              </a:rPr>
              <a:t>Breast examination  </a:t>
            </a:r>
            <a:endParaRPr lang="en-MY" sz="4200" dirty="0">
              <a:solidFill>
                <a:srgbClr val="000000"/>
              </a:solidFill>
              <a:latin typeface="+mj-lt"/>
            </a:endParaRPr>
          </a:p>
          <a:p>
            <a:pPr marL="803275" lvl="2" indent="-263525">
              <a:buSzPts val="3500"/>
              <a:buFont typeface="Cambria" panose="02040503050406030204" pitchFamily="18" charset="0"/>
              <a:buChar char="‒"/>
            </a:pPr>
            <a:r>
              <a:rPr lang="en-US" sz="3800" dirty="0">
                <a:solidFill>
                  <a:srgbClr val="000000"/>
                </a:solidFill>
                <a:latin typeface="+mj-lt"/>
              </a:rPr>
              <a:t>Palpable mass in the breast/axilla</a:t>
            </a:r>
            <a:endParaRPr lang="en-MY" sz="3800" dirty="0">
              <a:solidFill>
                <a:srgbClr val="000000"/>
              </a:solidFill>
              <a:latin typeface="+mj-lt"/>
            </a:endParaRPr>
          </a:p>
          <a:p>
            <a:pPr marL="803275" lvl="2" indent="-263525">
              <a:buSzPts val="3500"/>
              <a:buFont typeface="Cambria" panose="02040503050406030204" pitchFamily="18" charset="0"/>
              <a:buChar char="‒"/>
            </a:pPr>
            <a:r>
              <a:rPr lang="en-US" sz="3800" dirty="0">
                <a:solidFill>
                  <a:srgbClr val="000000"/>
                </a:solidFill>
                <a:latin typeface="+mj-lt"/>
              </a:rPr>
              <a:t>Nipple discharge</a:t>
            </a:r>
            <a:endParaRPr lang="en-MY" sz="3800" dirty="0">
              <a:solidFill>
                <a:srgbClr val="000000"/>
              </a:solidFill>
              <a:latin typeface="+mj-lt"/>
            </a:endParaRPr>
          </a:p>
          <a:p>
            <a:pPr marL="803275" lvl="2" indent="-263525">
              <a:buSzPts val="3500"/>
              <a:buFont typeface="Cambria" panose="02040503050406030204" pitchFamily="18" charset="0"/>
              <a:buChar char="‒"/>
            </a:pPr>
            <a:r>
              <a:rPr lang="en-US" sz="3800" dirty="0">
                <a:solidFill>
                  <a:srgbClr val="000000"/>
                </a:solidFill>
                <a:latin typeface="+mj-lt"/>
              </a:rPr>
              <a:t>Skin changes</a:t>
            </a:r>
            <a:endParaRPr lang="en-MY" sz="3800" dirty="0">
              <a:solidFill>
                <a:srgbClr val="000000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4400" dirty="0">
              <a:latin typeface="+mj-lt"/>
            </a:endParaRPr>
          </a:p>
          <a:p>
            <a:pPr marL="0" indent="0">
              <a:buNone/>
            </a:pPr>
            <a:r>
              <a:rPr lang="en-US" sz="4400" b="1" dirty="0">
                <a:solidFill>
                  <a:srgbClr val="FF0000"/>
                </a:solidFill>
                <a:latin typeface="+mj-lt"/>
              </a:rPr>
              <a:t>  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7A8D49-840B-43DC-961F-648EF7AD9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8EAD5-6FC6-4477-B53F-A0274FC448BB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81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567F3E-307B-4540-BDF5-7673349F71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45521" y="5852503"/>
            <a:ext cx="962024" cy="964832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943100" y="645934"/>
            <a:ext cx="9029700" cy="115377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Question 2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80655" y="2043887"/>
            <a:ext cx="10273145" cy="3786689"/>
          </a:xfrm>
        </p:spPr>
        <p:txBody>
          <a:bodyPr>
            <a:normAutofit/>
          </a:bodyPr>
          <a:lstStyle/>
          <a:p>
            <a:pPr lvl="0"/>
            <a:r>
              <a:rPr lang="en-US" sz="4000" dirty="0">
                <a:latin typeface="+mj-lt"/>
              </a:rPr>
              <a:t>What are the key questions to ask in the history?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96663B-BBEA-4936-9C80-1CE8B68F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9E1511-9B02-40A3-8F6D-E1555C5650DB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49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567F3E-307B-4540-BDF5-7673349F71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1425" y="2040571"/>
            <a:ext cx="10252375" cy="4171495"/>
          </a:xfrm>
        </p:spPr>
        <p:txBody>
          <a:bodyPr>
            <a:normAutofit/>
          </a:bodyPr>
          <a:lstStyle/>
          <a:p>
            <a:pPr lvl="0"/>
            <a:r>
              <a:rPr lang="en-US" sz="4000" dirty="0">
                <a:latin typeface="+mj-lt"/>
              </a:rPr>
              <a:t>All risk factors &amp; specific symptoms</a:t>
            </a:r>
          </a:p>
          <a:p>
            <a:pPr marL="0" lvl="0" indent="0">
              <a:buNone/>
            </a:pPr>
            <a:r>
              <a:rPr lang="en-US" sz="4400" b="1" dirty="0">
                <a:solidFill>
                  <a:srgbClr val="FF0000"/>
                </a:solidFill>
                <a:latin typeface="+mj-lt"/>
              </a:rPr>
              <a:t>  </a:t>
            </a:r>
            <a:endParaRPr lang="en-US" sz="4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0F9AB0-6587-4254-951B-F658B88FE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014CA8-6D8C-419C-BF29-F242B7CC6FCA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  <p:sp>
        <p:nvSpPr>
          <p:cNvPr id="9" name="Title 12">
            <a:extLst>
              <a:ext uri="{FF2B5EF4-FFF2-40B4-BE49-F238E27FC236}">
                <a16:creationId xmlns:a16="http://schemas.microsoft.com/office/drawing/2014/main" id="{4FBE6FE4-E432-4C5A-B157-AA4758158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100" y="645934"/>
            <a:ext cx="9029700" cy="115377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2 </a:t>
            </a:r>
          </a:p>
        </p:txBody>
      </p:sp>
    </p:spTree>
    <p:extLst>
      <p:ext uri="{BB962C8B-B14F-4D97-AF65-F5344CB8AC3E}">
        <p14:creationId xmlns:p14="http://schemas.microsoft.com/office/powerpoint/2010/main" val="176746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364267-3B6B-48FB-AA30-12C1AAD5E9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9C6C61-4606-2F45-B2F3-61B127199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323560"/>
            <a:ext cx="92202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2 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Risk factors: Non-modifiable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099EB-0F6F-5E4F-963B-0F8AA7CF1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856509"/>
            <a:ext cx="10439400" cy="4486556"/>
          </a:xfrm>
        </p:spPr>
        <p:txBody>
          <a:bodyPr>
            <a:normAutofit fontScale="92500" lnSpcReduction="10000"/>
          </a:bodyPr>
          <a:lstStyle/>
          <a:p>
            <a:r>
              <a:rPr lang="en-MY" sz="3900" b="1" dirty="0">
                <a:latin typeface="+mj-lt"/>
              </a:rPr>
              <a:t>Family history </a:t>
            </a:r>
            <a:endParaRPr lang="en-MY" sz="3900" dirty="0">
              <a:latin typeface="+mj-lt"/>
            </a:endParaRP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3500" dirty="0">
                <a:latin typeface="+mj-lt"/>
              </a:rPr>
              <a:t>Family history of breast cancer especially at young age &amp; being a carrier of pathogenic or likely pathogenic variants in e.g. BRCA1, BRCA2, PALB2, ATM &amp; CHEK2</a:t>
            </a:r>
          </a:p>
          <a:p>
            <a:pPr marL="457200" lvl="1" indent="0">
              <a:buNone/>
            </a:pPr>
            <a:endParaRPr lang="en-MY" sz="2200" dirty="0">
              <a:latin typeface="+mj-lt"/>
            </a:endParaRPr>
          </a:p>
          <a:p>
            <a:r>
              <a:rPr lang="en-MY" sz="3900" b="1" dirty="0">
                <a:latin typeface="+mj-lt"/>
              </a:rPr>
              <a:t>Reproductive factors </a:t>
            </a:r>
            <a:endParaRPr lang="en-MY" sz="3900" dirty="0">
              <a:latin typeface="+mj-lt"/>
            </a:endParaRPr>
          </a:p>
          <a:p>
            <a:pPr marL="539750" lvl="1" indent="-276225"/>
            <a:r>
              <a:rPr lang="en-MY" sz="3500" dirty="0">
                <a:latin typeface="+mj-lt"/>
              </a:rPr>
              <a:t>Early menarche &amp; late menopause</a:t>
            </a:r>
          </a:p>
          <a:p>
            <a:pPr marL="900113" lvl="2" indent="-360363">
              <a:buFont typeface="Cambria" panose="02040503050406030204" pitchFamily="18" charset="0"/>
              <a:buChar char="–"/>
            </a:pPr>
            <a:r>
              <a:rPr lang="en-MY" sz="3000" dirty="0">
                <a:latin typeface="+mj-lt"/>
              </a:rPr>
              <a:t>Young age at menarche (≤12 years old)</a:t>
            </a:r>
          </a:p>
          <a:p>
            <a:pPr marL="900113" lvl="2" indent="-360363">
              <a:buFont typeface="Cambria" panose="02040503050406030204" pitchFamily="18" charset="0"/>
              <a:buChar char="–"/>
            </a:pPr>
            <a:r>
              <a:rPr lang="en-MY" sz="3000" dirty="0">
                <a:latin typeface="+mj-lt"/>
              </a:rPr>
              <a:t>Late menopause (≥50 years old)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DF1D1-A7AA-804F-B790-F557B83EA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CB2110-D55C-4F8C-A9F4-EE8179245E00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12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0DA833-3A7E-4F29-8B13-8C6884E868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163" b="598"/>
          <a:stretch/>
        </p:blipFill>
        <p:spPr>
          <a:xfrm>
            <a:off x="11115041" y="5852503"/>
            <a:ext cx="962024" cy="96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9C6C61-4606-2F45-B2F3-61B127199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0" y="614505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C0066"/>
                </a:solidFill>
              </a:rPr>
              <a:t>Answer 2</a:t>
            </a:r>
            <a:br>
              <a:rPr lang="en-US" b="1" dirty="0">
                <a:solidFill>
                  <a:srgbClr val="CC0066"/>
                </a:solidFill>
              </a:rPr>
            </a:br>
            <a:r>
              <a:rPr lang="en-US" b="1" dirty="0">
                <a:solidFill>
                  <a:srgbClr val="CC0066"/>
                </a:solidFill>
              </a:rPr>
              <a:t>Risk factors: Non-modifiable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099EB-0F6F-5E4F-963B-0F8AA7CF1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109" y="2407518"/>
            <a:ext cx="10411691" cy="4727575"/>
          </a:xfrm>
        </p:spPr>
        <p:txBody>
          <a:bodyPr>
            <a:normAutofit/>
          </a:bodyPr>
          <a:lstStyle/>
          <a:p>
            <a:pPr lvl="0"/>
            <a:r>
              <a:rPr lang="en-MY" sz="4000" b="1" dirty="0">
                <a:latin typeface="+mj-lt"/>
              </a:rPr>
              <a:t>History of neoplastic disease of the breast 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3600" dirty="0">
                <a:latin typeface="+mj-lt"/>
              </a:rPr>
              <a:t>Previous history of breast cancer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3600" dirty="0">
                <a:latin typeface="+mj-lt"/>
              </a:rPr>
              <a:t>Breast carcinoma in-situ</a:t>
            </a:r>
          </a:p>
          <a:p>
            <a:pPr marL="539750" lvl="1" indent="-276225">
              <a:buFont typeface="Wingdings" panose="05000000000000000000" pitchFamily="2" charset="2"/>
              <a:buChar char="§"/>
            </a:pPr>
            <a:r>
              <a:rPr lang="en-MY" sz="3600" dirty="0">
                <a:latin typeface="+mj-lt"/>
              </a:rPr>
              <a:t>Atypical ductal hyperplasia &amp; lobular hyperplasia (atypical lobular hyperplasia &amp; lobular carcinoma in-situ)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DF1D1-A7AA-804F-B790-F557B83EA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EFA718-C513-424C-93E1-30EB7356FA81}"/>
              </a:ext>
            </a:extLst>
          </p:cNvPr>
          <p:cNvSpPr/>
          <p:nvPr/>
        </p:nvSpPr>
        <p:spPr>
          <a:xfrm>
            <a:off x="4807539" y="6312760"/>
            <a:ext cx="62830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MY" sz="2000" b="1" dirty="0">
                <a:ln w="222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Pristina" panose="03060402040406080204" pitchFamily="66" charset="0"/>
              </a:rPr>
              <a:t>Clinical Practice Guidelines Management of Breast Cancer (Third Edition)</a:t>
            </a:r>
            <a:endParaRPr lang="en-MY" sz="2000" b="1" dirty="0">
              <a:ln w="222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Pristina" panose="0306040204040608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58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slides.potx" id="{A839CB2D-CAF8-4C90-9E08-F1ACA2C5BDD5}" vid="{4C3DFA96-B4CF-43D6-AFA3-6C4764C0CD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2179</TotalTime>
  <Words>1936</Words>
  <Application>Microsoft Office PowerPoint</Application>
  <PresentationFormat>Widescreen</PresentationFormat>
  <Paragraphs>299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Calibri</vt:lpstr>
      <vt:lpstr>Cambria</vt:lpstr>
      <vt:lpstr>Pristina</vt:lpstr>
      <vt:lpstr>Wingdings</vt:lpstr>
      <vt:lpstr>Cloud skipper design template</vt:lpstr>
      <vt:lpstr>TRAINING OF CORE TRAINERS  CLINICAL PRACTICE GUIDELINES  MANAGEMENT OF  BREAST CANCER  (THIRD EDITION)</vt:lpstr>
      <vt:lpstr>CASE 1</vt:lpstr>
      <vt:lpstr>CASE 1</vt:lpstr>
      <vt:lpstr>Answer 1 </vt:lpstr>
      <vt:lpstr>Answer 1 </vt:lpstr>
      <vt:lpstr>Question 2 </vt:lpstr>
      <vt:lpstr>Answer 2 </vt:lpstr>
      <vt:lpstr>Answer 2  Risk factors: Non-modifiable</vt:lpstr>
      <vt:lpstr>Answer 2 Risk factors: Non-modifiable</vt:lpstr>
      <vt:lpstr>Answer 2 Risk factors: Modifiable</vt:lpstr>
      <vt:lpstr>Answer 2 Risk factors: Modifiable</vt:lpstr>
      <vt:lpstr>Answer 2 Risk factors: Modifiable</vt:lpstr>
      <vt:lpstr>Answer 2 Risk factors: Modifiable</vt:lpstr>
      <vt:lpstr>Answer 2 Risk factors: Modifiable</vt:lpstr>
      <vt:lpstr>Specific symptoms (&amp; signs)</vt:lpstr>
      <vt:lpstr>Scenario (cont.)</vt:lpstr>
      <vt:lpstr>Answer 3</vt:lpstr>
      <vt:lpstr>Scenario (cont.)</vt:lpstr>
      <vt:lpstr>Scenario (cont.)</vt:lpstr>
      <vt:lpstr>Answer 4</vt:lpstr>
      <vt:lpstr>Question 5</vt:lpstr>
      <vt:lpstr>Answer 5</vt:lpstr>
      <vt:lpstr>Question 6</vt:lpstr>
      <vt:lpstr>Answer 6</vt:lpstr>
      <vt:lpstr>Scenario</vt:lpstr>
      <vt:lpstr>Answer 7 </vt:lpstr>
      <vt:lpstr>Scenario (cont.)</vt:lpstr>
      <vt:lpstr>Answer 8</vt:lpstr>
      <vt:lpstr>Scenario (cont.) </vt:lpstr>
      <vt:lpstr>Answer 9</vt:lpstr>
      <vt:lpstr>Answer 9 </vt:lpstr>
      <vt:lpstr>CASE 2</vt:lpstr>
      <vt:lpstr>CASE  2 </vt:lpstr>
      <vt:lpstr>Scenario (cont.)</vt:lpstr>
      <vt:lpstr>Pedigree</vt:lpstr>
      <vt:lpstr>Scenario (cont.)</vt:lpstr>
      <vt:lpstr>Question 10</vt:lpstr>
      <vt:lpstr>Answer 10</vt:lpstr>
      <vt:lpstr>Question 11</vt:lpstr>
      <vt:lpstr>Answer 11</vt:lpstr>
      <vt:lpstr>Scenario (cont.)</vt:lpstr>
      <vt:lpstr>Question 12</vt:lpstr>
      <vt:lpstr>Answer 12</vt:lpstr>
      <vt:lpstr>Scenario (cont.)</vt:lpstr>
      <vt:lpstr>Answer 13 </vt:lpstr>
      <vt:lpstr>Scenario (cont.)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CLINICAL PRACTICE GUIDELINES (CPG)  MANAGEMENT OF BREAST CANCER (THIRD EDITION)</dc:title>
  <dc:creator>Zawiah Mansor</dc:creator>
  <cp:lastModifiedBy>Mohd Aminuddin Mohd Yusof</cp:lastModifiedBy>
  <cp:revision>133</cp:revision>
  <dcterms:created xsi:type="dcterms:W3CDTF">2020-08-13T07:33:34Z</dcterms:created>
  <dcterms:modified xsi:type="dcterms:W3CDTF">2022-03-11T07:06:57Z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